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sldIdLst>
    <p:sldId id="281" r:id="rId2"/>
  </p:sldIdLst>
  <p:sldSz cx="9906000" cy="6858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205" userDrawn="1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023" autoAdjust="0"/>
    <p:restoredTop sz="96582" autoAdjust="0"/>
  </p:normalViewPr>
  <p:slideViewPr>
    <p:cSldViewPr snapToGrid="0" showGuides="1">
      <p:cViewPr varScale="1">
        <p:scale>
          <a:sx n="115" d="100"/>
          <a:sy n="115" d="100"/>
        </p:scale>
        <p:origin x="1884" y="102"/>
      </p:cViewPr>
      <p:guideLst>
        <p:guide orient="horz" pos="2205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1" y="4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2C07C1B1-8730-4555-A137-B12AB6C42981}" type="datetimeFigureOut">
              <a:rPr kumimoji="1" lang="ja-JP" altLang="en-US" smtClean="0"/>
              <a:t>2024/12/19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3013"/>
            <a:ext cx="48450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41"/>
            <a:ext cx="5445125" cy="39131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868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1" y="9440868"/>
            <a:ext cx="2949575" cy="498475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BC58CE95-7E9B-47B3-BEF9-1B4995F6572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9406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8CE95-7E9B-47B3-BEF9-1B4995F6572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5518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9090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7060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799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0531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0106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5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070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0" y="6673681"/>
            <a:ext cx="9906000" cy="1843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673681"/>
            <a:ext cx="3343275" cy="184319"/>
          </a:xfrm>
        </p:spPr>
        <p:txBody>
          <a:bodyPr/>
          <a:lstStyle>
            <a:lvl1pPr>
              <a:defRPr sz="800" b="0">
                <a:solidFill>
                  <a:schemeClr val="bg1"/>
                </a:solidFill>
              </a:defRPr>
            </a:lvl1pPr>
          </a:lstStyle>
          <a:p>
            <a:pPr algn="l"/>
            <a:r>
              <a:rPr lang="en-US" altLang="ja-JP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Fiscal 2017 1</a:t>
            </a:r>
            <a:r>
              <a:rPr lang="en-US" altLang="ja-JP" baseline="30000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st</a:t>
            </a:r>
            <a:r>
              <a:rPr lang="ja-JP" altLang="en-US" baseline="30000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en-US" altLang="ja-JP" dirty="0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ITS Collabo Health</a:t>
            </a:r>
            <a:endParaRPr lang="ja-JP" altLang="en-US" dirty="0" smtClean="0">
              <a:latin typeface="Broadway" panose="04040905080B02020502" pitchFamily="82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7150" y="6673681"/>
            <a:ext cx="2228850" cy="184319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fld id="{33E2D799-BE62-42FE-BD66-E83C2A25805C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9000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921" y="6492875"/>
            <a:ext cx="3343275" cy="365125"/>
          </a:xfrm>
        </p:spPr>
        <p:txBody>
          <a:bodyPr/>
          <a:lstStyle/>
          <a:p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Fiscal 2017 1st</a:t>
            </a:r>
            <a:r>
              <a:rPr lang="ja-JP" altLang="en-US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ITS Collabo Health</a:t>
            </a:r>
            <a:endParaRPr lang="ja-JP" altLang="en-US" dirty="0" smtClean="0">
              <a:latin typeface="Broadway" panose="04040905080B02020502" pitchFamily="82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07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786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smtClean="0"/>
              <a:t>Fiscal 2017 1st</a:t>
            </a:r>
            <a:r>
              <a:rPr kumimoji="1" lang="ja-JP" altLang="en-US" smtClean="0"/>
              <a:t>　　</a:t>
            </a:r>
            <a:r>
              <a:rPr kumimoji="1" lang="en-US" altLang="ja-JP" smtClean="0"/>
              <a:t>ITS Collabo Health</a:t>
            </a:r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43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92875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Fiscal 2017 1st</a:t>
            </a:r>
            <a:r>
              <a:rPr lang="ja-JP" altLang="en-US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　　</a:t>
            </a:r>
            <a:r>
              <a:rPr lang="en-US" altLang="ja-JP" smtClean="0">
                <a:latin typeface="Broadway" panose="04040905080B020205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ITS Collabo Health</a:t>
            </a:r>
            <a:endParaRPr lang="ja-JP" altLang="en-US" dirty="0" smtClean="0">
              <a:latin typeface="Broadway" panose="04040905080B02020502" pitchFamily="82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2D799-BE62-42FE-BD66-E83C2A2580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22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/>
          <p:cNvSpPr/>
          <p:nvPr/>
        </p:nvSpPr>
        <p:spPr>
          <a:xfrm>
            <a:off x="419520" y="6178055"/>
            <a:ext cx="9327382" cy="46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80000" tIns="54000" rIns="180000" bIns="36000" anchor="ctr" anchorCtr="0">
            <a:normAutofit fontScale="92500" lnSpcReduction="10000"/>
          </a:bodyPr>
          <a:lstStyle/>
          <a:p>
            <a:pPr algn="just"/>
            <a:r>
              <a:rPr lang="ja-JP" altLang="en-US" sz="1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本事業で取り扱う個人情報には詳細なレセプト情報（病歴・治療内容等）は含まれません。また、</a:t>
            </a:r>
            <a:r>
              <a:rPr lang="ja-JP" altLang="en-US" sz="1000" b="1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本事業の事業内容及び目的に沿った利用範囲内</a:t>
            </a:r>
            <a:r>
              <a:rPr lang="ja-JP" altLang="en-US" sz="10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のみ使用し、人事評価等に用いられることは一切ございません。上記の目的以外で使用された場合は、責任者及び違反者に罰則が課せられます。なお、本事業でのデータ共有について同意されない場合は、事業所又は健保組合健康管理部までお申し出ください。</a:t>
            </a:r>
          </a:p>
        </p:txBody>
      </p:sp>
      <p:pic>
        <p:nvPicPr>
          <p:cNvPr id="26" name="図 2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54" y="6178055"/>
            <a:ext cx="292022" cy="250177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246578" y="340638"/>
            <a:ext cx="4176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7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関東</a:t>
            </a:r>
            <a:r>
              <a:rPr lang="en-US" altLang="ja-JP" sz="17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IT</a:t>
            </a:r>
            <a:r>
              <a:rPr lang="ja-JP" altLang="en-US" sz="17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ソフトウェア健康保険組合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46578" y="53498"/>
            <a:ext cx="4176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7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株式会社○</a:t>
            </a:r>
            <a:r>
              <a:rPr lang="ja-JP" altLang="en-US" sz="17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○○○○○○○○○</a:t>
            </a:r>
            <a:r>
              <a:rPr lang="ja-JP" altLang="en-US" sz="1700" b="1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○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4953000" y="53498"/>
            <a:ext cx="495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コラボヘルス推進のお知らせ</a:t>
            </a:r>
            <a:endParaRPr kumimoji="1" lang="ja-JP" altLang="en-US" sz="2000" b="1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4" name="正方形/長方形 33"/>
          <p:cNvSpPr/>
          <p:nvPr/>
        </p:nvSpPr>
        <p:spPr>
          <a:xfrm>
            <a:off x="5081173" y="429772"/>
            <a:ext cx="4742557" cy="20110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44000" tIns="72000" rIns="144000" bIns="72000" anchor="ctr" anchorCtr="0">
            <a:noAutofit/>
          </a:bodyPr>
          <a:lstStyle/>
          <a:p>
            <a:pPr algn="ctr">
              <a:lnSpc>
                <a:spcPts val="1200"/>
              </a:lnSpc>
            </a:pPr>
            <a:r>
              <a:rPr lang="ja-JP" altLang="ja-JP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個人情報の保護に関する法律</a:t>
            </a:r>
            <a:r>
              <a:rPr lang="ja-JP" altLang="en-US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（平成</a:t>
            </a:r>
            <a:r>
              <a:rPr lang="en-US" altLang="ja-JP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15</a:t>
            </a:r>
            <a:r>
              <a:rPr lang="ja-JP" altLang="en-US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年法律第</a:t>
            </a:r>
            <a:r>
              <a:rPr lang="en-US" altLang="ja-JP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57</a:t>
            </a:r>
            <a:r>
              <a:rPr lang="ja-JP" altLang="en-US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号）抄</a:t>
            </a:r>
            <a:endParaRPr lang="ja-JP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>
              <a:lnSpc>
                <a:spcPts val="500"/>
              </a:lnSpc>
            </a:pPr>
            <a:r>
              <a:rPr lang="en-US" altLang="ja-JP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 </a:t>
            </a:r>
            <a:endParaRPr lang="ja-JP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>
              <a:lnSpc>
                <a:spcPts val="1200"/>
              </a:lnSpc>
            </a:pPr>
            <a:r>
              <a:rPr lang="ja-JP" altLang="ja-JP" sz="1000" b="1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（第三者提供の制限）</a:t>
            </a:r>
            <a:endParaRPr lang="ja-JP" altLang="en-US" sz="1000" b="1" kern="1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just">
              <a:lnSpc>
                <a:spcPts val="1200"/>
              </a:lnSpc>
            </a:pP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</a:t>
            </a:r>
            <a:endParaRPr lang="ja-JP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177800" indent="-177800" algn="just">
              <a:lnSpc>
                <a:spcPts val="1200"/>
              </a:lnSpc>
            </a:pP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５　次に掲げる場合において、当該個人データの提供を受ける者は、前各項の規定の適用については、</a:t>
            </a:r>
            <a:r>
              <a:rPr lang="ja-JP" altLang="ja-JP" sz="1000" u="sng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第三者に該当しない</a:t>
            </a: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ものとする。</a:t>
            </a:r>
            <a:endParaRPr lang="ja-JP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lnSpc>
                <a:spcPts val="1200"/>
              </a:lnSpc>
            </a:pP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－中略－</a:t>
            </a:r>
            <a:endParaRPr lang="ja-JP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266700" indent="-266700" algn="just">
              <a:lnSpc>
                <a:spcPts val="1200"/>
              </a:lnSpc>
              <a:spcBef>
                <a:spcPts val="600"/>
              </a:spcBef>
            </a:pPr>
            <a:r>
              <a:rPr lang="ja-JP" altLang="en-US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三　特定の者との間で共同して利用される個人データが当該特定の者に提供される場合であって、その旨並びに共同して利用される個人データの項目、共同して利用する者の範囲、利用する者の利用目的</a:t>
            </a:r>
            <a:r>
              <a:rPr lang="ja-JP" altLang="en-US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並びに</a:t>
            </a: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当該個人データの管理について責任を有する者の氏名又は名称</a:t>
            </a:r>
            <a:r>
              <a:rPr lang="ja-JP" altLang="en-US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及び住所並びに法人にあっては、その代表者の氏名</a:t>
            </a:r>
            <a:r>
              <a:rPr lang="ja-JP" altLang="ja-JP" sz="1000" kern="100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について、あらかじめ、本人に通知し、又は本人が容易に知り得る状態に置いているとき。</a:t>
            </a:r>
            <a:endParaRPr lang="en-US" altLang="ja-JP" sz="1000" kern="1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102246" y="648119"/>
            <a:ext cx="4983856" cy="1835718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indent="152400" algn="just">
              <a:spcBef>
                <a:spcPts val="600"/>
              </a:spcBef>
              <a:spcAft>
                <a:spcPts val="0"/>
              </a:spcAft>
            </a:pP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超少子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高齢社会を迎える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我が国は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、日本再興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戦略に</a:t>
            </a:r>
            <a:r>
              <a:rPr lang="ja-JP" altLang="en-US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掲げた</a:t>
            </a:r>
            <a:r>
              <a:rPr lang="ja-JP" altLang="ja-JP" sz="11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</a:t>
            </a:r>
            <a:r>
              <a:rPr lang="ja-JP" altLang="ja-JP" sz="11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国民一人ひとりの健康寿命の延伸｣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を目標のひとつ</a:t>
            </a:r>
            <a:r>
              <a:rPr lang="ja-JP" altLang="en-US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とし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、“健やかに生活し老いることができる社会</a:t>
            </a:r>
            <a:r>
              <a:rPr lang="en-US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” 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の実現を目指して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います。これを受け、経済団体、医療団体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医療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保険者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などの民間組織や自治体は互いに連携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し、職場</a:t>
            </a:r>
            <a:r>
              <a:rPr lang="ja-JP" altLang="en-US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や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地域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で具体的な対応策を講じることが求められています。</a:t>
            </a:r>
            <a:endParaRPr lang="ja-JP" altLang="ja-JP" sz="1100" kern="100" dirty="0" smtClean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indent="152400" algn="just">
              <a:spcBef>
                <a:spcPts val="600"/>
              </a:spcBef>
              <a:spcAft>
                <a:spcPts val="0"/>
              </a:spcAft>
            </a:pPr>
            <a:r>
              <a:rPr lang="ja-JP" altLang="ja-JP" sz="11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｢従業員の健康寿命の延伸｣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目指すべく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事業所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健保組合との連携（コラボヘルス）をより一層推進し、効率的かつ効果的な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</a:t>
            </a:r>
            <a:r>
              <a:rPr lang="ja-JP" altLang="en-US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実施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に向けて、健診結果等の情報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を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事業所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と健保組合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で共有・活用することとなりますので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ja-JP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個人</a:t>
            </a:r>
            <a:r>
              <a:rPr lang="ja-JP" altLang="ja-JP" sz="110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情報の保護に関する法律</a:t>
            </a:r>
            <a:r>
              <a:rPr lang="ja-JP" altLang="ja-JP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27</a:t>
            </a:r>
            <a:r>
              <a:rPr lang="ja-JP" altLang="ja-JP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条第</a:t>
            </a:r>
            <a:r>
              <a:rPr lang="en-US" altLang="ja-JP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5</a:t>
            </a:r>
            <a:r>
              <a:rPr lang="ja-JP" altLang="ja-JP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項</a:t>
            </a:r>
            <a:r>
              <a:rPr lang="ja-JP" altLang="en-US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3</a:t>
            </a:r>
            <a:r>
              <a:rPr lang="ja-JP" altLang="en-US" sz="1100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号</a:t>
            </a:r>
            <a:r>
              <a:rPr lang="ja-JP" altLang="en-US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の規定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に基づき</a:t>
            </a:r>
            <a:r>
              <a:rPr lang="ja-JP" altLang="en-US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、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下記</a:t>
            </a:r>
            <a:r>
              <a:rPr lang="ja-JP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の</a:t>
            </a:r>
            <a:r>
              <a:rPr lang="ja-JP" altLang="ja-JP" sz="11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とおりお知らせします</a:t>
            </a:r>
            <a:r>
              <a:rPr lang="ja-JP" altLang="ja-JP" sz="12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。</a:t>
            </a:r>
            <a:endParaRPr lang="ja-JP" altLang="en-US" sz="1200" kern="100" dirty="0" smtClean="0"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aphicFrame>
        <p:nvGraphicFramePr>
          <p:cNvPr id="37" name="表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981726"/>
              </p:ext>
            </p:extLst>
          </p:nvPr>
        </p:nvGraphicFramePr>
        <p:xfrm>
          <a:off x="100750" y="2491093"/>
          <a:ext cx="9730800" cy="29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8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2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0517">
                <a:tc>
                  <a:txBody>
                    <a:bodyPr/>
                    <a:lstStyle/>
                    <a:p>
                      <a:pPr algn="ctr"/>
                      <a:r>
                        <a:rPr kumimoji="0" lang="ja-JP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事業目的及び内容</a:t>
                      </a:r>
                      <a:endParaRPr kumimoji="1" lang="ja-JP" altLang="en-US" sz="1200" b="1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ja-JP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生活習慣病の予防を目的に下記①の事業を実施します。</a:t>
                      </a:r>
                    </a:p>
                  </a:txBody>
                  <a:tcPr marT="72000" marB="3600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8" name="表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895090"/>
              </p:ext>
            </p:extLst>
          </p:nvPr>
        </p:nvGraphicFramePr>
        <p:xfrm>
          <a:off x="100880" y="2832242"/>
          <a:ext cx="9728920" cy="1037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1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348">
                <a:tc rowSpan="3">
                  <a:txBody>
                    <a:bodyPr/>
                    <a:lstStyle/>
                    <a:p>
                      <a:pPr algn="ctr"/>
                      <a:r>
                        <a:rPr kumimoji="0" lang="ja-JP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①</a:t>
                      </a:r>
                      <a:endParaRPr kumimoji="1" lang="ja-JP" altLang="en-US" sz="1100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ja-JP" altLang="en-US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健診結果の共有による事後フォロー</a:t>
                      </a:r>
                      <a:endParaRPr kumimoji="1" lang="ja-JP" altLang="en-US" sz="1050" b="0" u="none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526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ja-JP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ja-JP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共同利用するデータ</a:t>
                      </a: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：健診受診者の事業所記号、被保険者番号、生年月日、性別、カナ氏名、健診年月日、健診種別コード、健診機関コード、</a:t>
                      </a:r>
                      <a:r>
                        <a:rPr kumimoji="0" lang="en-US" altLang="ja-JP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/>
                      </a:r>
                      <a:br>
                        <a:rPr kumimoji="0" lang="en-US" altLang="ja-JP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</a:b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健診機関名称、労働安全衛生規則第</a:t>
                      </a:r>
                      <a:r>
                        <a:rPr kumimoji="0" lang="en-US" altLang="ja-JP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44</a:t>
                      </a: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条第</a:t>
                      </a:r>
                      <a:r>
                        <a:rPr kumimoji="0" lang="en-US" altLang="ja-JP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1</a:t>
                      </a: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項各号に掲げる検査項目の結果</a:t>
                      </a:r>
                      <a:endParaRPr kumimoji="0" lang="ja-JP" altLang="ja-JP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348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ja-JP" altLang="ja-JP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 marT="72000" marB="3600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事業所が実施する法定健診項目を共有し、事後指導に活用します。</a:t>
                      </a:r>
                    </a:p>
                  </a:txBody>
                  <a:tcPr marT="72000" marB="36000" anchor="ctr">
                    <a:lnL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5" name="図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39" y="24266"/>
            <a:ext cx="874933" cy="642529"/>
          </a:xfrm>
          <a:prstGeom prst="rect">
            <a:avLst/>
          </a:prstGeom>
        </p:spPr>
      </p:pic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594275"/>
              </p:ext>
            </p:extLst>
          </p:nvPr>
        </p:nvGraphicFramePr>
        <p:xfrm>
          <a:off x="100749" y="3933232"/>
          <a:ext cx="9730671" cy="219455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683405">
                  <a:extLst>
                    <a:ext uri="{9D8B030D-6E8A-4147-A177-3AD203B41FA5}">
                      <a16:colId xmlns:a16="http://schemas.microsoft.com/office/drawing/2014/main" val="969867822"/>
                    </a:ext>
                  </a:extLst>
                </a:gridCol>
                <a:gridCol w="5047266">
                  <a:extLst>
                    <a:ext uri="{9D8B030D-6E8A-4147-A177-3AD203B41FA5}">
                      <a16:colId xmlns:a16="http://schemas.microsoft.com/office/drawing/2014/main" val="204119025"/>
                    </a:ext>
                  </a:extLst>
                </a:gridCol>
              </a:tblGrid>
              <a:tr h="236432">
                <a:tc gridSpan="2">
                  <a:txBody>
                    <a:bodyPr/>
                    <a:lstStyle/>
                    <a:p>
                      <a:r>
                        <a:rPr kumimoji="1" lang="ja-JP" altLang="en-US" sz="11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共同利用する者の範囲</a:t>
                      </a:r>
                      <a:endParaRPr kumimoji="1" lang="ja-JP" altLang="en-US" sz="1100" dirty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7308047"/>
                  </a:ext>
                </a:extLst>
              </a:tr>
              <a:tr h="540409">
                <a:tc>
                  <a:txBody>
                    <a:bodyPr/>
                    <a:lstStyle/>
                    <a:p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株式会社○○○○○○○○○○○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人事グループ健康管理室および産業医並びに保健師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（****）****</a:t>
                      </a:r>
                      <a:endParaRPr kumimoji="0" lang="ja-JP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関東ＩＴソフトウェア健康保険組合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/>
                      </a:r>
                      <a:b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総務事務局健康管理部の役職員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（</a:t>
                      </a:r>
                      <a:r>
                        <a:rPr kumimoji="0" lang="en-US" altLang="ja-JP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5925</a:t>
                      </a:r>
                      <a:r>
                        <a:rPr kumimoji="0" lang="ja-JP" altLang="en-US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）</a:t>
                      </a:r>
                      <a:r>
                        <a:rPr kumimoji="0" lang="en-US" altLang="ja-JP" sz="105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5340</a:t>
                      </a:r>
                      <a:endParaRPr kumimoji="0" lang="ja-JP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520901"/>
                  </a:ext>
                </a:extLst>
              </a:tr>
              <a:tr h="24498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該当個人データの管理について責任を有する者の氏名又は名称及び住所</a:t>
                      </a:r>
                      <a:endParaRPr kumimoji="1" lang="ja-JP" altLang="en-US" sz="1100" b="1" dirty="0" smtClean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7513975"/>
                  </a:ext>
                </a:extLst>
              </a:tr>
              <a:tr h="39276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氏名又は名称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事業所住所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　　　　　　　　　　　　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（****）****</a:t>
                      </a:r>
                      <a:endParaRPr kumimoji="0" lang="ja-JP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常務理事　近藤 紀一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メイリオ" panose="020B0604030504040204" pitchFamily="50" charset="-128"/>
                        <a:buNone/>
                        <a:tabLst/>
                        <a:defRPr/>
                      </a:pP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東京都新宿区百人町</a:t>
                      </a:r>
                      <a:r>
                        <a:rPr kumimoji="1" lang="en-US" altLang="ja-JP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2-27-6</a:t>
                      </a: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℡：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03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（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5925</a:t>
                      </a: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）</a:t>
                      </a:r>
                      <a:r>
                        <a:rPr kumimoji="0" lang="en-US" altLang="ja-JP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5300</a:t>
                      </a:r>
                      <a:endParaRPr kumimoji="0" lang="ja-JP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272015"/>
                  </a:ext>
                </a:extLst>
              </a:tr>
              <a:tr h="244985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1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代表者名</a:t>
                      </a:r>
                      <a:endParaRPr kumimoji="1" lang="ja-JP" altLang="en-US" sz="1100" b="1" dirty="0" smtClean="0">
                        <a:solidFill>
                          <a:schemeClr val="tx1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909527"/>
                  </a:ext>
                </a:extLst>
              </a:tr>
              <a:tr h="4343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株式会社○○○○○○○○○○○</a:t>
                      </a:r>
                      <a:endParaRPr kumimoji="0" lang="en-US" altLang="ja-JP" sz="1050" u="none" strike="noStrike" cap="none" normalizeH="0" baseline="0" dirty="0" smtClean="0">
                        <a:ln>
                          <a:noFill/>
                        </a:ln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a:t>代表者名</a:t>
                      </a:r>
                      <a:endParaRPr kumimoji="0" lang="ja-JP" altLang="en-US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ja-JP" alt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関東ＩＴソフトウェア健康保険組合</a:t>
                      </a:r>
                      <a:r>
                        <a:rPr kumimoji="1" lang="en-US" altLang="ja-JP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/>
                      </a:r>
                      <a:br>
                        <a:rPr kumimoji="1" lang="en-US" altLang="ja-JP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</a:b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理事長　東尾</a:t>
                      </a:r>
                      <a:r>
                        <a:rPr kumimoji="1" lang="ja-JP" altLang="en-US" sz="1050" baseline="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 </a:t>
                      </a:r>
                      <a:r>
                        <a:rPr kumimoji="1" lang="ja-JP" altLang="en-US" sz="105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公彦 </a:t>
                      </a:r>
                      <a:endParaRPr kumimoji="0" lang="ja-JP" altLang="ja-JP" sz="105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メイリオ" panose="020B0604030504040204" pitchFamily="50" charset="-128"/>
                        <a:ea typeface="メイリオ" panose="020B0604030504040204" pitchFamily="50" charset="-128"/>
                        <a:cs typeface="メイリオ" panose="020B0604030504040204" pitchFamily="50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464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6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2694</TotalTime>
  <Words>717</Words>
  <Application>Microsoft Office PowerPoint</Application>
  <PresentationFormat>A4 210 x 297 mm</PresentationFormat>
  <Paragraphs>35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メイリオ</vt:lpstr>
      <vt:lpstr>Arial</vt:lpstr>
      <vt:lpstr>Broadway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コラボヘルス推進のお知らせ</dc:title>
  <cp:lastModifiedBy>石山 由惟</cp:lastModifiedBy>
  <cp:revision>11</cp:revision>
  <cp:lastPrinted>2019-10-15T07:34:05Z</cp:lastPrinted>
  <dcterms:created xsi:type="dcterms:W3CDTF">2017-07-28T05:03:56Z</dcterms:created>
  <dcterms:modified xsi:type="dcterms:W3CDTF">2024-12-19T02:02:07Z</dcterms:modified>
</cp:coreProperties>
</file>