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0"/>
  </p:notesMasterIdLst>
  <p:handoutMasterIdLst>
    <p:handoutMasterId r:id="rId51"/>
  </p:handoutMasterIdLst>
  <p:sldIdLst>
    <p:sldId id="302" r:id="rId2"/>
    <p:sldId id="304" r:id="rId3"/>
    <p:sldId id="257" r:id="rId4"/>
    <p:sldId id="258" r:id="rId5"/>
    <p:sldId id="303"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 id="{28D2C232-775B-463E-9118-0EB722E76D89}">
          <p14:sldIdLst>
            <p14:sldId id="302"/>
          </p14:sldIdLst>
        </p14:section>
        <p14:section name="事業所情報" id="{E09BD23D-C08A-4198-A29D-202B15325A60}">
          <p14:sldIdLst>
            <p14:sldId id="304"/>
          </p14:sldIdLst>
        </p14:section>
        <p14:section name="➁健診の有所見率の改善" id="{EBDED353-FF37-4A1F-87A8-37F39B26F0E3}">
          <p14:sldIdLst>
            <p14:sldId id="257"/>
          </p14:sldIdLst>
        </p14:section>
        <p14:section name="③特定保健指導の実施率" id="{857D24A5-C14A-4B41-807E-9DA2CC3380EA}">
          <p14:sldIdLst>
            <p14:sldId id="258"/>
          </p14:sldIdLst>
        </p14:section>
        <p14:section name="④家族（40歳以上の被扶養者）の特定健診受診率" id="{54176279-CD3E-4CC6-A772-FD41ED65830C}">
          <p14:sldIdLst>
            <p14:sldId id="303"/>
          </p14:sldIdLst>
        </p14:section>
        <p14:section name="⑤治療中の従業員に対する支援制度" id="{F3B14C18-431A-4B89-9089-0B0899997360}">
          <p14:sldIdLst>
            <p14:sldId id="259"/>
            <p14:sldId id="260"/>
            <p14:sldId id="261"/>
            <p14:sldId id="262"/>
            <p14:sldId id="263"/>
          </p14:sldIdLst>
        </p14:section>
        <p14:section name="⑥メンタルヘルス対策に関する計画書の策定と情報共有" id="{962DFBBF-F8F5-461B-BA1F-E3053A74A58C}">
          <p14:sldIdLst>
            <p14:sldId id="264"/>
            <p14:sldId id="265"/>
          </p14:sldIdLst>
        </p14:section>
        <p14:section name="⑦ストレスチェックの取組状況" id="{DEE0DB69-D555-42BA-A411-D0BB5B5E9498}">
          <p14:sldIdLst>
            <p14:sldId id="266"/>
            <p14:sldId id="267"/>
            <p14:sldId id="268"/>
          </p14:sldIdLst>
        </p14:section>
        <p14:section name="⑧メンタルヘルスケアの取組み" id="{365570F4-57BB-4305-BE38-5CDA63DF709D}">
          <p14:sldIdLst>
            <p14:sldId id="269"/>
            <p14:sldId id="270"/>
            <p14:sldId id="271"/>
            <p14:sldId id="272"/>
          </p14:sldIdLst>
        </p14:section>
        <p14:section name="⑨メンタルヘルス不調者への対応方針、休職後の職場復帰等の支援制度" id="{67F5A03D-C821-4F55-BCAE-129440E7E1C6}">
          <p14:sldIdLst>
            <p14:sldId id="273"/>
            <p14:sldId id="274"/>
            <p14:sldId id="275"/>
            <p14:sldId id="276"/>
          </p14:sldIdLst>
        </p14:section>
        <p14:section name="⑩過重労働防止策に関する計画と情報共有" id="{8D698813-9AF5-48B3-A294-8BE7799DDFAD}">
          <p14:sldIdLst>
            <p14:sldId id="277"/>
            <p14:sldId id="278"/>
          </p14:sldIdLst>
        </p14:section>
        <p14:section name="⑪時間外・休日労働時間に対する管理体制" id="{ACFB8ADE-6F0A-4A1D-8E39-BCDB109FDCE7}">
          <p14:sldIdLst>
            <p14:sldId id="279"/>
            <p14:sldId id="280"/>
            <p14:sldId id="281"/>
            <p14:sldId id="282"/>
            <p14:sldId id="283"/>
          </p14:sldIdLst>
        </p14:section>
        <p14:section name="⑫月の時間外・休日労働時間が80時間を超える従業員に対する支援体制" id="{878152D8-6D1C-4F9D-A5F3-15572ED43687}">
          <p14:sldIdLst>
            <p14:sldId id="284"/>
            <p14:sldId id="285"/>
            <p14:sldId id="286"/>
            <p14:sldId id="287"/>
          </p14:sldIdLst>
        </p14:section>
        <p14:section name="⑬年次有給休暇の取得促進" id="{5EC53DF7-479A-4BFC-93D4-0D8BF6EAC154}">
          <p14:sldIdLst>
            <p14:sldId id="288"/>
            <p14:sldId id="289"/>
          </p14:sldIdLst>
        </p14:section>
        <p14:section name="⑭従業員の感染症予防対策" id="{5DE02D74-CC17-42F8-B5EA-55063D56D8B1}">
          <p14:sldIdLst>
            <p14:sldId id="290"/>
            <p14:sldId id="291"/>
            <p14:sldId id="292"/>
            <p14:sldId id="293"/>
          </p14:sldIdLst>
        </p14:section>
        <p14:section name="⑮経営者による健康経営・健康宣言の社内外への発信および経営者の健診受診状況" id="{97158E5F-40CE-4DC6-A005-246D7343EFAF}">
          <p14:sldIdLst>
            <p14:sldId id="294"/>
            <p14:sldId id="295"/>
            <p14:sldId id="296"/>
          </p14:sldIdLst>
        </p14:section>
        <p14:section name="⑯従業員の健康の保持・増進に関する計画策定及び策定した計画に基づく実施" id="{74F0F813-DBA7-4BC7-AE19-E58814D7AEFD}">
          <p14:sldIdLst>
            <p14:sldId id="297"/>
            <p14:sldId id="298"/>
            <p14:sldId id="299"/>
            <p14:sldId id="300"/>
            <p14:sldId id="30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洪　瑛志" initials="洪　瑛志" lastIdx="3" clrIdx="0">
    <p:extLst>
      <p:ext uri="{19B8F6BF-5375-455C-9EA6-DF929625EA0E}">
        <p15:presenceInfo xmlns:p15="http://schemas.microsoft.com/office/powerpoint/2012/main" userId="S-1-5-21-3552043092-2804328495-2295389631-79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57" autoAdjust="0"/>
  </p:normalViewPr>
  <p:slideViewPr>
    <p:cSldViewPr snapToGrid="0">
      <p:cViewPr varScale="1">
        <p:scale>
          <a:sx n="109" d="100"/>
          <a:sy n="109" d="100"/>
        </p:scale>
        <p:origin x="1416" y="102"/>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Lst>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2952"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_rels/viewProps.xml.rels><?xml version="1.0" encoding="UTF-8" standalone="yes"?>
<Relationships xmlns="http://schemas.openxmlformats.org/package/2006/relationships"><Relationship Id="rId13" Type="http://schemas.openxmlformats.org/officeDocument/2006/relationships/slide" Target="slides/slide14.xml"/><Relationship Id="rId18" Type="http://schemas.openxmlformats.org/officeDocument/2006/relationships/slide" Target="slides/slide19.xml"/><Relationship Id="rId26" Type="http://schemas.openxmlformats.org/officeDocument/2006/relationships/slide" Target="slides/slide27.xml"/><Relationship Id="rId39" Type="http://schemas.openxmlformats.org/officeDocument/2006/relationships/slide" Target="slides/slide40.xml"/><Relationship Id="rId21" Type="http://schemas.openxmlformats.org/officeDocument/2006/relationships/slide" Target="slides/slide22.xml"/><Relationship Id="rId34" Type="http://schemas.openxmlformats.org/officeDocument/2006/relationships/slide" Target="slides/slide35.xml"/><Relationship Id="rId42" Type="http://schemas.openxmlformats.org/officeDocument/2006/relationships/slide" Target="slides/slide43.xml"/><Relationship Id="rId47" Type="http://schemas.openxmlformats.org/officeDocument/2006/relationships/slide" Target="slides/slide48.xml"/><Relationship Id="rId7" Type="http://schemas.openxmlformats.org/officeDocument/2006/relationships/slide" Target="slides/slide8.xml"/><Relationship Id="rId2" Type="http://schemas.openxmlformats.org/officeDocument/2006/relationships/slide" Target="slides/slide3.xml"/><Relationship Id="rId16" Type="http://schemas.openxmlformats.org/officeDocument/2006/relationships/slide" Target="slides/slide17.xml"/><Relationship Id="rId29" Type="http://schemas.openxmlformats.org/officeDocument/2006/relationships/slide" Target="slides/slide30.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24" Type="http://schemas.openxmlformats.org/officeDocument/2006/relationships/slide" Target="slides/slide25.xml"/><Relationship Id="rId32" Type="http://schemas.openxmlformats.org/officeDocument/2006/relationships/slide" Target="slides/slide33.xml"/><Relationship Id="rId37" Type="http://schemas.openxmlformats.org/officeDocument/2006/relationships/slide" Target="slides/slide38.xml"/><Relationship Id="rId40" Type="http://schemas.openxmlformats.org/officeDocument/2006/relationships/slide" Target="slides/slide41.xml"/><Relationship Id="rId45" Type="http://schemas.openxmlformats.org/officeDocument/2006/relationships/slide" Target="slides/slide46.xml"/><Relationship Id="rId5" Type="http://schemas.openxmlformats.org/officeDocument/2006/relationships/slide" Target="slides/slide6.xml"/><Relationship Id="rId15" Type="http://schemas.openxmlformats.org/officeDocument/2006/relationships/slide" Target="slides/slide16.xml"/><Relationship Id="rId23" Type="http://schemas.openxmlformats.org/officeDocument/2006/relationships/slide" Target="slides/slide24.xml"/><Relationship Id="rId28" Type="http://schemas.openxmlformats.org/officeDocument/2006/relationships/slide" Target="slides/slide29.xml"/><Relationship Id="rId36" Type="http://schemas.openxmlformats.org/officeDocument/2006/relationships/slide" Target="slides/slide37.xml"/><Relationship Id="rId10" Type="http://schemas.openxmlformats.org/officeDocument/2006/relationships/slide" Target="slides/slide11.xml"/><Relationship Id="rId19" Type="http://schemas.openxmlformats.org/officeDocument/2006/relationships/slide" Target="slides/slide20.xml"/><Relationship Id="rId31" Type="http://schemas.openxmlformats.org/officeDocument/2006/relationships/slide" Target="slides/slide32.xml"/><Relationship Id="rId44" Type="http://schemas.openxmlformats.org/officeDocument/2006/relationships/slide" Target="slides/slide45.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 Id="rId22" Type="http://schemas.openxmlformats.org/officeDocument/2006/relationships/slide" Target="slides/slide23.xml"/><Relationship Id="rId27" Type="http://schemas.openxmlformats.org/officeDocument/2006/relationships/slide" Target="slides/slide28.xml"/><Relationship Id="rId30" Type="http://schemas.openxmlformats.org/officeDocument/2006/relationships/slide" Target="slides/slide31.xml"/><Relationship Id="rId35" Type="http://schemas.openxmlformats.org/officeDocument/2006/relationships/slide" Target="slides/slide36.xml"/><Relationship Id="rId43" Type="http://schemas.openxmlformats.org/officeDocument/2006/relationships/slide" Target="slides/slide44.xml"/><Relationship Id="rId8" Type="http://schemas.openxmlformats.org/officeDocument/2006/relationships/slide" Target="slides/slide9.xml"/><Relationship Id="rId3" Type="http://schemas.openxmlformats.org/officeDocument/2006/relationships/slide" Target="slides/slide4.xml"/><Relationship Id="rId12" Type="http://schemas.openxmlformats.org/officeDocument/2006/relationships/slide" Target="slides/slide13.xml"/><Relationship Id="rId17" Type="http://schemas.openxmlformats.org/officeDocument/2006/relationships/slide" Target="slides/slide18.xml"/><Relationship Id="rId25" Type="http://schemas.openxmlformats.org/officeDocument/2006/relationships/slide" Target="slides/slide26.xml"/><Relationship Id="rId33" Type="http://schemas.openxmlformats.org/officeDocument/2006/relationships/slide" Target="slides/slide34.xml"/><Relationship Id="rId38" Type="http://schemas.openxmlformats.org/officeDocument/2006/relationships/slide" Target="slides/slide39.xml"/><Relationship Id="rId46" Type="http://schemas.openxmlformats.org/officeDocument/2006/relationships/slide" Target="slides/slide47.xml"/><Relationship Id="rId20" Type="http://schemas.openxmlformats.org/officeDocument/2006/relationships/slide" Target="slides/slide21.xml"/><Relationship Id="rId41" Type="http://schemas.openxmlformats.org/officeDocument/2006/relationships/slide" Target="slides/slide4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1F72CFD-32A4-4C8F-BECC-721C10BBED09}" type="datetimeFigureOut">
              <a:rPr kumimoji="1" lang="ja-JP" altLang="en-US" smtClean="0"/>
              <a:t>2025/4/15</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8D8C9B5-7662-4393-8EE1-C547BF6DD167}" type="slidenum">
              <a:rPr kumimoji="1" lang="ja-JP" altLang="en-US" smtClean="0"/>
              <a:t>‹#›</a:t>
            </a:fld>
            <a:endParaRPr kumimoji="1" lang="ja-JP" altLang="en-US"/>
          </a:p>
        </p:txBody>
      </p:sp>
    </p:spTree>
    <p:extLst>
      <p:ext uri="{BB962C8B-B14F-4D97-AF65-F5344CB8AC3E}">
        <p14:creationId xmlns:p14="http://schemas.microsoft.com/office/powerpoint/2010/main" val="23454314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1214E8-DB93-43EB-9B5F-7307B8D7D5BE}" type="datetimeFigureOut">
              <a:rPr kumimoji="1" lang="ja-JP" altLang="en-US" smtClean="0"/>
              <a:t>2025/4/15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80F29E-DADE-448B-AA70-2455F09B6B6A}" type="slidenum">
              <a:rPr kumimoji="1" lang="ja-JP" altLang="en-US" smtClean="0"/>
              <a:t>‹#›</a:t>
            </a:fld>
            <a:endParaRPr kumimoji="1" lang="ja-JP" altLang="en-US"/>
          </a:p>
        </p:txBody>
      </p:sp>
    </p:spTree>
    <p:extLst>
      <p:ext uri="{BB962C8B-B14F-4D97-AF65-F5344CB8AC3E}">
        <p14:creationId xmlns:p14="http://schemas.microsoft.com/office/powerpoint/2010/main" val="1463063445"/>
      </p:ext>
    </p:extLst>
  </p:cSld>
  <p:clrMap bg1="lt1" tx1="dk1" bg2="lt2" tx2="dk2" accent1="accent1" accent2="accent2" accent3="accent3" accent4="accent4" accent5="accent5" accent6="accent6" hlink="hlink" folHlink="folHlink"/>
  <p:notesStyle>
    <a:lvl1pPr marL="0" algn="l" defTabSz="663123" rtl="0" eaLnBrk="1" latinLnBrk="0" hangingPunct="1">
      <a:defRPr kumimoji="1" sz="870" kern="1200">
        <a:solidFill>
          <a:schemeClr val="tx1"/>
        </a:solidFill>
        <a:latin typeface="+mn-lt"/>
        <a:ea typeface="+mn-ea"/>
        <a:cs typeface="+mn-cs"/>
      </a:defRPr>
    </a:lvl1pPr>
    <a:lvl2pPr marL="331561" algn="l" defTabSz="663123" rtl="0" eaLnBrk="1" latinLnBrk="0" hangingPunct="1">
      <a:defRPr kumimoji="1" sz="870" kern="1200">
        <a:solidFill>
          <a:schemeClr val="tx1"/>
        </a:solidFill>
        <a:latin typeface="+mn-lt"/>
        <a:ea typeface="+mn-ea"/>
        <a:cs typeface="+mn-cs"/>
      </a:defRPr>
    </a:lvl2pPr>
    <a:lvl3pPr marL="663123" algn="l" defTabSz="663123" rtl="0" eaLnBrk="1" latinLnBrk="0" hangingPunct="1">
      <a:defRPr kumimoji="1" sz="870" kern="1200">
        <a:solidFill>
          <a:schemeClr val="tx1"/>
        </a:solidFill>
        <a:latin typeface="+mn-lt"/>
        <a:ea typeface="+mn-ea"/>
        <a:cs typeface="+mn-cs"/>
      </a:defRPr>
    </a:lvl3pPr>
    <a:lvl4pPr marL="994684" algn="l" defTabSz="663123" rtl="0" eaLnBrk="1" latinLnBrk="0" hangingPunct="1">
      <a:defRPr kumimoji="1" sz="870" kern="1200">
        <a:solidFill>
          <a:schemeClr val="tx1"/>
        </a:solidFill>
        <a:latin typeface="+mn-lt"/>
        <a:ea typeface="+mn-ea"/>
        <a:cs typeface="+mn-cs"/>
      </a:defRPr>
    </a:lvl4pPr>
    <a:lvl5pPr marL="1326246" algn="l" defTabSz="663123" rtl="0" eaLnBrk="1" latinLnBrk="0" hangingPunct="1">
      <a:defRPr kumimoji="1" sz="870" kern="1200">
        <a:solidFill>
          <a:schemeClr val="tx1"/>
        </a:solidFill>
        <a:latin typeface="+mn-lt"/>
        <a:ea typeface="+mn-ea"/>
        <a:cs typeface="+mn-cs"/>
      </a:defRPr>
    </a:lvl5pPr>
    <a:lvl6pPr marL="1657807" algn="l" defTabSz="663123" rtl="0" eaLnBrk="1" latinLnBrk="0" hangingPunct="1">
      <a:defRPr kumimoji="1" sz="870" kern="1200">
        <a:solidFill>
          <a:schemeClr val="tx1"/>
        </a:solidFill>
        <a:latin typeface="+mn-lt"/>
        <a:ea typeface="+mn-ea"/>
        <a:cs typeface="+mn-cs"/>
      </a:defRPr>
    </a:lvl6pPr>
    <a:lvl7pPr marL="1989369" algn="l" defTabSz="663123" rtl="0" eaLnBrk="1" latinLnBrk="0" hangingPunct="1">
      <a:defRPr kumimoji="1" sz="870" kern="1200">
        <a:solidFill>
          <a:schemeClr val="tx1"/>
        </a:solidFill>
        <a:latin typeface="+mn-lt"/>
        <a:ea typeface="+mn-ea"/>
        <a:cs typeface="+mn-cs"/>
      </a:defRPr>
    </a:lvl7pPr>
    <a:lvl8pPr marL="2320930" algn="l" defTabSz="663123" rtl="0" eaLnBrk="1" latinLnBrk="0" hangingPunct="1">
      <a:defRPr kumimoji="1" sz="870" kern="1200">
        <a:solidFill>
          <a:schemeClr val="tx1"/>
        </a:solidFill>
        <a:latin typeface="+mn-lt"/>
        <a:ea typeface="+mn-ea"/>
        <a:cs typeface="+mn-cs"/>
      </a:defRPr>
    </a:lvl8pPr>
    <a:lvl9pPr marL="2652492" algn="l" defTabSz="663123" rtl="0" eaLnBrk="1" latinLnBrk="0" hangingPunct="1">
      <a:defRPr kumimoji="1" sz="87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36</a:t>
            </a:fld>
            <a:endParaRPr kumimoji="1" lang="ja-JP" altLang="en-US"/>
          </a:p>
        </p:txBody>
      </p:sp>
    </p:spTree>
    <p:extLst>
      <p:ext uri="{BB962C8B-B14F-4D97-AF65-F5344CB8AC3E}">
        <p14:creationId xmlns:p14="http://schemas.microsoft.com/office/powerpoint/2010/main" val="3551265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45</a:t>
            </a:fld>
            <a:endParaRPr kumimoji="1" lang="ja-JP" altLang="en-US"/>
          </a:p>
        </p:txBody>
      </p:sp>
    </p:spTree>
    <p:extLst>
      <p:ext uri="{BB962C8B-B14F-4D97-AF65-F5344CB8AC3E}">
        <p14:creationId xmlns:p14="http://schemas.microsoft.com/office/powerpoint/2010/main" val="305471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46</a:t>
            </a:fld>
            <a:endParaRPr kumimoji="1" lang="ja-JP" altLang="en-US"/>
          </a:p>
        </p:txBody>
      </p:sp>
    </p:spTree>
    <p:extLst>
      <p:ext uri="{BB962C8B-B14F-4D97-AF65-F5344CB8AC3E}">
        <p14:creationId xmlns:p14="http://schemas.microsoft.com/office/powerpoint/2010/main" val="16597334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47</a:t>
            </a:fld>
            <a:endParaRPr kumimoji="1" lang="ja-JP" altLang="en-US"/>
          </a:p>
        </p:txBody>
      </p:sp>
    </p:spTree>
    <p:extLst>
      <p:ext uri="{BB962C8B-B14F-4D97-AF65-F5344CB8AC3E}">
        <p14:creationId xmlns:p14="http://schemas.microsoft.com/office/powerpoint/2010/main" val="39293874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48</a:t>
            </a:fld>
            <a:endParaRPr kumimoji="1" lang="ja-JP" altLang="en-US"/>
          </a:p>
        </p:txBody>
      </p:sp>
    </p:spTree>
    <p:extLst>
      <p:ext uri="{BB962C8B-B14F-4D97-AF65-F5344CB8AC3E}">
        <p14:creationId xmlns:p14="http://schemas.microsoft.com/office/powerpoint/2010/main" val="1596172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37</a:t>
            </a:fld>
            <a:endParaRPr kumimoji="1" lang="ja-JP" altLang="en-US"/>
          </a:p>
        </p:txBody>
      </p:sp>
    </p:spTree>
    <p:extLst>
      <p:ext uri="{BB962C8B-B14F-4D97-AF65-F5344CB8AC3E}">
        <p14:creationId xmlns:p14="http://schemas.microsoft.com/office/powerpoint/2010/main" val="2999992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38</a:t>
            </a:fld>
            <a:endParaRPr kumimoji="1" lang="ja-JP" altLang="en-US"/>
          </a:p>
        </p:txBody>
      </p:sp>
    </p:spTree>
    <p:extLst>
      <p:ext uri="{BB962C8B-B14F-4D97-AF65-F5344CB8AC3E}">
        <p14:creationId xmlns:p14="http://schemas.microsoft.com/office/powerpoint/2010/main" val="956279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39</a:t>
            </a:fld>
            <a:endParaRPr kumimoji="1" lang="ja-JP" altLang="en-US"/>
          </a:p>
        </p:txBody>
      </p:sp>
    </p:spTree>
    <p:extLst>
      <p:ext uri="{BB962C8B-B14F-4D97-AF65-F5344CB8AC3E}">
        <p14:creationId xmlns:p14="http://schemas.microsoft.com/office/powerpoint/2010/main" val="2523923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40</a:t>
            </a:fld>
            <a:endParaRPr kumimoji="1" lang="ja-JP" altLang="en-US"/>
          </a:p>
        </p:txBody>
      </p:sp>
    </p:spTree>
    <p:extLst>
      <p:ext uri="{BB962C8B-B14F-4D97-AF65-F5344CB8AC3E}">
        <p14:creationId xmlns:p14="http://schemas.microsoft.com/office/powerpoint/2010/main" val="4143591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41</a:t>
            </a:fld>
            <a:endParaRPr kumimoji="1" lang="ja-JP" altLang="en-US"/>
          </a:p>
        </p:txBody>
      </p:sp>
    </p:spTree>
    <p:extLst>
      <p:ext uri="{BB962C8B-B14F-4D97-AF65-F5344CB8AC3E}">
        <p14:creationId xmlns:p14="http://schemas.microsoft.com/office/powerpoint/2010/main" val="1241118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42</a:t>
            </a:fld>
            <a:endParaRPr kumimoji="1" lang="ja-JP" altLang="en-US"/>
          </a:p>
        </p:txBody>
      </p:sp>
    </p:spTree>
    <p:extLst>
      <p:ext uri="{BB962C8B-B14F-4D97-AF65-F5344CB8AC3E}">
        <p14:creationId xmlns:p14="http://schemas.microsoft.com/office/powerpoint/2010/main" val="2129793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43</a:t>
            </a:fld>
            <a:endParaRPr kumimoji="1" lang="ja-JP" altLang="en-US"/>
          </a:p>
        </p:txBody>
      </p:sp>
    </p:spTree>
    <p:extLst>
      <p:ext uri="{BB962C8B-B14F-4D97-AF65-F5344CB8AC3E}">
        <p14:creationId xmlns:p14="http://schemas.microsoft.com/office/powerpoint/2010/main" val="1218254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44</a:t>
            </a:fld>
            <a:endParaRPr kumimoji="1" lang="ja-JP" altLang="en-US"/>
          </a:p>
        </p:txBody>
      </p:sp>
    </p:spTree>
    <p:extLst>
      <p:ext uri="{BB962C8B-B14F-4D97-AF65-F5344CB8AC3E}">
        <p14:creationId xmlns:p14="http://schemas.microsoft.com/office/powerpoint/2010/main" val="2462451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9316489-33F9-4367-AF16-B23861F8BDA2}" type="datetimeFigureOut">
              <a:rPr kumimoji="1" lang="ja-JP" altLang="en-US" smtClean="0"/>
              <a:t>2025/4/15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7944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9316489-33F9-4367-AF16-B23861F8BDA2}" type="datetimeFigureOut">
              <a:rPr kumimoji="1" lang="ja-JP" altLang="en-US" smtClean="0"/>
              <a:t>2025/4/15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2935202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9316489-33F9-4367-AF16-B23861F8BDA2}" type="datetimeFigureOut">
              <a:rPr kumimoji="1" lang="ja-JP" altLang="en-US" smtClean="0"/>
              <a:t>2025/4/15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648617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9316489-33F9-4367-AF16-B23861F8BDA2}" type="datetimeFigureOut">
              <a:rPr kumimoji="1" lang="ja-JP" altLang="en-US" smtClean="0"/>
              <a:t>2025/4/15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3159390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9316489-33F9-4367-AF16-B23861F8BDA2}" type="datetimeFigureOut">
              <a:rPr kumimoji="1" lang="ja-JP" altLang="en-US" smtClean="0"/>
              <a:t>2025/4/15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344955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9316489-33F9-4367-AF16-B23861F8BDA2}" type="datetimeFigureOut">
              <a:rPr kumimoji="1" lang="ja-JP" altLang="en-US" smtClean="0"/>
              <a:t>2025/4/15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3483085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9316489-33F9-4367-AF16-B23861F8BDA2}" type="datetimeFigureOut">
              <a:rPr kumimoji="1" lang="ja-JP" altLang="en-US" smtClean="0"/>
              <a:t>2025/4/15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1589531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9316489-33F9-4367-AF16-B23861F8BDA2}" type="datetimeFigureOut">
              <a:rPr kumimoji="1" lang="ja-JP" altLang="en-US" smtClean="0"/>
              <a:t>2025/4/15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2985243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316489-33F9-4367-AF16-B23861F8BDA2}" type="datetimeFigureOut">
              <a:rPr kumimoji="1" lang="ja-JP" altLang="en-US" smtClean="0"/>
              <a:t>2025/4/15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185645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9316489-33F9-4367-AF16-B23861F8BDA2}" type="datetimeFigureOut">
              <a:rPr kumimoji="1" lang="ja-JP" altLang="en-US" smtClean="0"/>
              <a:t>2025/4/15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3859680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9316489-33F9-4367-AF16-B23861F8BDA2}" type="datetimeFigureOut">
              <a:rPr kumimoji="1" lang="ja-JP" altLang="en-US" smtClean="0"/>
              <a:t>2025/4/15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3988415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16489-33F9-4367-AF16-B23861F8BDA2}" type="datetimeFigureOut">
              <a:rPr kumimoji="1" lang="ja-JP" altLang="en-US" smtClean="0"/>
              <a:t>2025/4/15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117429210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08439" y="316521"/>
            <a:ext cx="9689123" cy="4042132"/>
          </a:xfrm>
          <a:prstGeom prst="rect">
            <a:avLst/>
          </a:prstGeom>
          <a:noFill/>
        </p:spPr>
        <p:txBody>
          <a:bodyPr wrap="square" rtlCol="0">
            <a:spAutoFit/>
          </a:bodyPr>
          <a:lstStyle/>
          <a:p>
            <a:r>
              <a:rPr lang="ja-JP" altLang="en-US" sz="1400" b="1" dirty="0">
                <a:latin typeface="+mn-ea"/>
              </a:rPr>
              <a:t>各項目の取り組みについて、実績が確認できる資料を貼付してください。</a:t>
            </a:r>
            <a:endParaRPr lang="en-US" altLang="ja-JP" sz="1400" b="1" dirty="0">
              <a:latin typeface="+mn-ea"/>
            </a:endParaRPr>
          </a:p>
          <a:p>
            <a:endParaRPr lang="en-US" altLang="ja-JP" sz="1400" b="1" dirty="0">
              <a:latin typeface="+mn-ea"/>
            </a:endParaRPr>
          </a:p>
          <a:p>
            <a:r>
              <a:rPr lang="en-US" altLang="ja-JP" sz="1400" b="1" dirty="0">
                <a:latin typeface="+mn-ea"/>
              </a:rPr>
              <a:t>【</a:t>
            </a:r>
            <a:r>
              <a:rPr lang="ja-JP" altLang="en-US" sz="1400" b="1" dirty="0">
                <a:latin typeface="+mn-ea"/>
              </a:rPr>
              <a:t>注意事項</a:t>
            </a:r>
            <a:r>
              <a:rPr lang="en-US" altLang="ja-JP" sz="1400" b="1" dirty="0">
                <a:latin typeface="+mn-ea"/>
              </a:rPr>
              <a:t>】</a:t>
            </a:r>
          </a:p>
          <a:p>
            <a:pPr marL="96437" indent="-96437">
              <a:spcAft>
                <a:spcPts val="831"/>
              </a:spcAft>
              <a:buFont typeface="Arial" panose="020B0604020202020204" pitchFamily="34" charset="0"/>
              <a:buChar char="•"/>
            </a:pPr>
            <a:r>
              <a:rPr lang="ja-JP" altLang="en-US" sz="1400" b="1" dirty="0">
                <a:latin typeface="+mn-ea"/>
                <a:sym typeface="Wingdings" panose="05000000000000000000" pitchFamily="2" charset="2"/>
              </a:rPr>
              <a:t>取り組み未実施の場合は、該当ページに「未実施」と記入してください。</a:t>
            </a:r>
            <a:endParaRPr lang="en-US" altLang="ja-JP" sz="1400" b="1" dirty="0">
              <a:latin typeface="+mn-ea"/>
              <a:sym typeface="Wingdings" panose="05000000000000000000" pitchFamily="2" charset="2"/>
            </a:endParaRPr>
          </a:p>
          <a:p>
            <a:pPr marL="96437" indent="-96437">
              <a:spcAft>
                <a:spcPts val="831"/>
              </a:spcAft>
              <a:buFont typeface="Arial" panose="020B0604020202020204" pitchFamily="34" charset="0"/>
              <a:buChar char="•"/>
            </a:pPr>
            <a:r>
              <a:rPr lang="ja-JP" altLang="en-US" sz="1400" b="1" u="sng" dirty="0">
                <a:latin typeface="+mn-ea"/>
                <a:sym typeface="Wingdings" panose="05000000000000000000" pitchFamily="2" charset="2"/>
              </a:rPr>
              <a:t>過重労働防止対策計画書等、資料</a:t>
            </a:r>
            <a:r>
              <a:rPr lang="ja-JP" altLang="en-US" sz="1400" b="1" u="sng" dirty="0" smtClean="0">
                <a:latin typeface="+mn-ea"/>
                <a:sym typeface="Wingdings" panose="05000000000000000000" pitchFamily="2" charset="2"/>
              </a:rPr>
              <a:t>のサイズが大きい</a:t>
            </a:r>
            <a:r>
              <a:rPr lang="ja-JP" altLang="en-US" sz="1400" b="1" u="sng" dirty="0" smtClean="0">
                <a:latin typeface="+mn-ea"/>
                <a:sym typeface="Wingdings" panose="05000000000000000000" pitchFamily="2" charset="2"/>
              </a:rPr>
              <a:t>場合</a:t>
            </a:r>
            <a:r>
              <a:rPr lang="ja-JP" altLang="en-US" sz="1400" b="1" u="sng" dirty="0">
                <a:latin typeface="+mn-ea"/>
                <a:sym typeface="Wingdings" panose="05000000000000000000" pitchFamily="2" charset="2"/>
              </a:rPr>
              <a:t>は、このシートに貼付せず、別途お送りいただいても問題ありません。</a:t>
            </a:r>
            <a:endParaRPr lang="en-US" altLang="ja-JP" sz="1400" b="1" u="sng" dirty="0">
              <a:latin typeface="+mn-ea"/>
              <a:sym typeface="Wingdings" panose="05000000000000000000" pitchFamily="2" charset="2"/>
            </a:endParaRPr>
          </a:p>
          <a:p>
            <a:pPr marL="96437" indent="-96437">
              <a:spcAft>
                <a:spcPts val="831"/>
              </a:spcAft>
              <a:buFont typeface="Arial" panose="020B0604020202020204" pitchFamily="34" charset="0"/>
              <a:buChar char="•"/>
            </a:pPr>
            <a:r>
              <a:rPr lang="ja-JP" altLang="en-US" sz="1400" b="1" dirty="0">
                <a:latin typeface="+mn-ea"/>
                <a:sym typeface="Wingdings" panose="05000000000000000000" pitchFamily="2" charset="2"/>
              </a:rPr>
              <a:t>まとめシートはご自由にアレンジしてご利用ください。ただし、どの質問項目の資料であるかわかるようにしてください。</a:t>
            </a:r>
            <a:endParaRPr lang="en-US" altLang="ja-JP" sz="1400" b="1" dirty="0">
              <a:latin typeface="+mn-ea"/>
              <a:sym typeface="Wingdings" panose="05000000000000000000" pitchFamily="2" charset="2"/>
            </a:endParaRPr>
          </a:p>
          <a:p>
            <a:pPr marL="96437" indent="-96437">
              <a:spcAft>
                <a:spcPts val="831"/>
              </a:spcAft>
              <a:buFont typeface="Arial" panose="020B0604020202020204" pitchFamily="34" charset="0"/>
              <a:buChar char="•"/>
            </a:pPr>
            <a:r>
              <a:rPr lang="ja-JP" altLang="en-US" sz="1400" b="1" dirty="0">
                <a:latin typeface="+mn-ea"/>
                <a:sym typeface="Wingdings" panose="05000000000000000000" pitchFamily="2" charset="2"/>
              </a:rPr>
              <a:t>項目番号を補記する、画像ファイル等を貼付し説明文を補記する、該当箇所を赤枠で囲むなど、評価対象を示してください。</a:t>
            </a:r>
            <a:endParaRPr lang="en-US" altLang="ja-JP" sz="1400" b="1" dirty="0">
              <a:latin typeface="+mn-ea"/>
              <a:sym typeface="Wingdings" panose="05000000000000000000" pitchFamily="2" charset="2"/>
            </a:endParaRPr>
          </a:p>
          <a:p>
            <a:pPr marL="96437" indent="-96437">
              <a:spcAft>
                <a:spcPts val="831"/>
              </a:spcAft>
              <a:buFont typeface="Arial" panose="020B0604020202020204" pitchFamily="34" charset="0"/>
              <a:buChar char="•"/>
            </a:pPr>
            <a:r>
              <a:rPr lang="ja-JP" altLang="en-US" sz="1400" b="1" dirty="0">
                <a:latin typeface="+mn-ea"/>
              </a:rPr>
              <a:t>健診関係、面談記録等の資料の個人情報はマスキングしてください。</a:t>
            </a:r>
            <a:endParaRPr lang="en-US" altLang="ja-JP" sz="1400" b="1" dirty="0">
              <a:latin typeface="+mn-ea"/>
            </a:endParaRPr>
          </a:p>
          <a:p>
            <a:pPr marL="96437" indent="-96437">
              <a:spcAft>
                <a:spcPts val="831"/>
              </a:spcAft>
              <a:buFont typeface="Arial" panose="020B0604020202020204" pitchFamily="34" charset="0"/>
              <a:buChar char="•"/>
            </a:pPr>
            <a:r>
              <a:rPr lang="ja-JP" altLang="en-US" sz="1400" b="1" u="sng" dirty="0" smtClean="0">
                <a:latin typeface="+mn-ea"/>
              </a:rPr>
              <a:t>認定</a:t>
            </a:r>
            <a:r>
              <a:rPr lang="ja-JP" altLang="en-US" sz="1400" b="1" u="sng" dirty="0">
                <a:latin typeface="+mn-ea"/>
              </a:rPr>
              <a:t>機関より紙での提出を求められているため、お手数ですが印刷してご提出ください。編集の際は、印刷後も文字等が読み取れる状態でご提出ください</a:t>
            </a:r>
            <a:r>
              <a:rPr lang="ja-JP" altLang="en-US" sz="1400" b="1" u="sng" dirty="0" smtClean="0">
                <a:latin typeface="+mn-ea"/>
              </a:rPr>
              <a:t>。</a:t>
            </a:r>
            <a:endParaRPr lang="en-US" altLang="ja-JP" sz="1400" b="1" u="sng" dirty="0" smtClean="0">
              <a:latin typeface="+mn-ea"/>
            </a:endParaRPr>
          </a:p>
          <a:p>
            <a:pPr marL="96437" indent="-96437">
              <a:spcAft>
                <a:spcPts val="831"/>
              </a:spcAft>
              <a:buFont typeface="Arial" panose="020B0604020202020204" pitchFamily="34" charset="0"/>
              <a:buChar char="•"/>
            </a:pPr>
            <a:r>
              <a:rPr lang="ja-JP" altLang="en-US" sz="1400" b="1" dirty="0">
                <a:latin typeface="+mn-ea"/>
              </a:rPr>
              <a:t>全て</a:t>
            </a:r>
            <a:r>
              <a:rPr lang="en-US" altLang="ja-JP" sz="1400" b="1" dirty="0">
                <a:latin typeface="+mn-ea"/>
              </a:rPr>
              <a:t>A4</a:t>
            </a:r>
            <a:r>
              <a:rPr lang="ja-JP" altLang="en-US" sz="1400" b="1" dirty="0">
                <a:latin typeface="+mn-ea"/>
              </a:rPr>
              <a:t>サイズ（片面・カラー）で印刷ください。</a:t>
            </a:r>
            <a:endParaRPr lang="en-US" altLang="ja-JP" sz="1400" b="1" dirty="0">
              <a:latin typeface="+mn-ea"/>
            </a:endParaRPr>
          </a:p>
          <a:p>
            <a:pPr marL="96437" indent="-96437">
              <a:spcAft>
                <a:spcPts val="831"/>
              </a:spcAft>
              <a:buFont typeface="Arial" panose="020B0604020202020204" pitchFamily="34" charset="0"/>
              <a:buChar char="•"/>
            </a:pPr>
            <a:r>
              <a:rPr lang="ja-JP" altLang="en-US" sz="1400" b="1" dirty="0">
                <a:latin typeface="+mn-ea"/>
              </a:rPr>
              <a:t>クリップやホチキス止め、ファイルは不要です</a:t>
            </a:r>
            <a:r>
              <a:rPr lang="ja-JP" altLang="en-US" sz="1400" b="1" dirty="0" smtClean="0">
                <a:latin typeface="+mn-ea"/>
              </a:rPr>
              <a:t>。</a:t>
            </a:r>
            <a:endParaRPr lang="ja-JP" altLang="en-US" sz="1400" b="1" u="sng" dirty="0" smtClean="0">
              <a:latin typeface="+mn-ea"/>
            </a:endParaRPr>
          </a:p>
        </p:txBody>
      </p:sp>
      <p:sp>
        <p:nvSpPr>
          <p:cNvPr id="8" name="正方形/長方形 7"/>
          <p:cNvSpPr/>
          <p:nvPr/>
        </p:nvSpPr>
        <p:spPr>
          <a:xfrm>
            <a:off x="0" y="0"/>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b="1" dirty="0">
                <a:solidFill>
                  <a:schemeClr val="tx1"/>
                </a:solidFill>
                <a:latin typeface="+mn-ea"/>
              </a:rPr>
              <a:t>金の認定　添付資料まとめシート</a:t>
            </a:r>
          </a:p>
        </p:txBody>
      </p:sp>
      <p:pic>
        <p:nvPicPr>
          <p:cNvPr id="9" name="図 8" descr="画面の領域"/>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64331" y="4193991"/>
            <a:ext cx="3293416" cy="2532125"/>
          </a:xfrm>
          <a:prstGeom prst="rect">
            <a:avLst/>
          </a:prstGeom>
        </p:spPr>
      </p:pic>
      <p:sp>
        <p:nvSpPr>
          <p:cNvPr id="10" name="角丸四角形吹き出し 9"/>
          <p:cNvSpPr/>
          <p:nvPr/>
        </p:nvSpPr>
        <p:spPr>
          <a:xfrm>
            <a:off x="7757747" y="4617511"/>
            <a:ext cx="2039815" cy="1220582"/>
          </a:xfrm>
          <a:prstGeom prst="wedgeRoundRectCallout">
            <a:avLst>
              <a:gd name="adj1" fmla="val -54653"/>
              <a:gd name="adj2" fmla="val -42351"/>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sym typeface="Wingdings" panose="05000000000000000000" pitchFamily="2" charset="2"/>
              </a:rPr>
              <a:t>質問項目の小項目ごとにページを作成していますが、このように小項目をまとめていただいても問題ありません。</a:t>
            </a:r>
            <a:endParaRPr lang="ja-JP" altLang="en-US" sz="900" dirty="0">
              <a:solidFill>
                <a:schemeClr val="tx1"/>
              </a:solidFill>
            </a:endParaRPr>
          </a:p>
        </p:txBody>
      </p:sp>
      <p:sp>
        <p:nvSpPr>
          <p:cNvPr id="6" name="角丸四角形 5"/>
          <p:cNvSpPr/>
          <p:nvPr/>
        </p:nvSpPr>
        <p:spPr>
          <a:xfrm>
            <a:off x="-1574800" y="314310"/>
            <a:ext cx="1193800" cy="498490"/>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accent5"/>
                </a:solidFill>
                <a:latin typeface="メイリオ" panose="020B0604030504040204" pitchFamily="50" charset="-128"/>
                <a:ea typeface="メイリオ" panose="020B0604030504040204" pitchFamily="50" charset="-128"/>
              </a:rPr>
              <a:t>印刷不要</a:t>
            </a:r>
            <a:endParaRPr kumimoji="1" lang="ja-JP" altLang="en-US" sz="1600" dirty="0">
              <a:solidFill>
                <a:schemeClr val="accent5"/>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37014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⑤治療中の従業員に対する支援体制</a:t>
            </a:r>
          </a:p>
        </p:txBody>
      </p:sp>
      <p:sp>
        <p:nvSpPr>
          <p:cNvPr id="12" name="コンテンツ プレースホルダー 7"/>
          <p:cNvSpPr>
            <a:spLocks noGrp="1"/>
          </p:cNvSpPr>
          <p:nvPr>
            <p:ph idx="1"/>
          </p:nvPr>
        </p:nvSpPr>
        <p:spPr>
          <a:xfrm>
            <a:off x="0" y="1092021"/>
            <a:ext cx="9905999" cy="5765978"/>
          </a:xfrm>
        </p:spPr>
        <p:txBody>
          <a:bodyPr/>
          <a:lstStyle/>
          <a:p>
            <a:endParaRPr kumimoji="1" lang="ja-JP" altLang="en-US" dirty="0"/>
          </a:p>
        </p:txBody>
      </p:sp>
      <p:sp>
        <p:nvSpPr>
          <p:cNvPr id="13" name="テキスト ボックス 12"/>
          <p:cNvSpPr txBox="1"/>
          <p:nvPr/>
        </p:nvSpPr>
        <p:spPr>
          <a:xfrm>
            <a:off x="381599" y="284400"/>
            <a:ext cx="9524399" cy="523220"/>
          </a:xfrm>
          <a:prstGeom prst="rect">
            <a:avLst/>
          </a:prstGeom>
          <a:noFill/>
        </p:spPr>
        <p:txBody>
          <a:bodyPr wrap="square" rtlCol="0">
            <a:spAutoFit/>
          </a:bodyPr>
          <a:lstStyle/>
          <a:p>
            <a:r>
              <a:rPr lang="ja-JP" altLang="en-US" sz="1400" dirty="0"/>
              <a:t>□継続的な治療を行っている従業員に対し、産業医等面談にて適切に状況を把握するとともに必要な措置についても適切に実施しているか</a:t>
            </a:r>
          </a:p>
        </p:txBody>
      </p:sp>
      <p:sp>
        <p:nvSpPr>
          <p:cNvPr id="14" name="テキスト ボックス 13"/>
          <p:cNvSpPr txBox="1"/>
          <p:nvPr/>
        </p:nvSpPr>
        <p:spPr>
          <a:xfrm>
            <a:off x="381600" y="73568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5" name="角丸四角形吹き出し 14"/>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1691452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⑥メンタルヘルス対策に関する計画書の策定と情報共有</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600" y="284400"/>
            <a:ext cx="9070218" cy="307777"/>
          </a:xfrm>
          <a:prstGeom prst="rect">
            <a:avLst/>
          </a:prstGeom>
          <a:noFill/>
        </p:spPr>
        <p:txBody>
          <a:bodyPr wrap="square" rtlCol="0">
            <a:spAutoFit/>
          </a:bodyPr>
          <a:lstStyle/>
          <a:p>
            <a:r>
              <a:rPr lang="ja-JP" altLang="en-US" sz="1400" dirty="0"/>
              <a:t>□メンタルヘルス対策（心の健康づくり計画等の策定）をしているか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2747203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⑥メンタルヘルス対策に関する計画書の策定と情報共有</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600" y="284400"/>
            <a:ext cx="9070218" cy="307777"/>
          </a:xfrm>
          <a:prstGeom prst="rect">
            <a:avLst/>
          </a:prstGeom>
          <a:noFill/>
        </p:spPr>
        <p:txBody>
          <a:bodyPr wrap="square" rtlCol="0">
            <a:spAutoFit/>
          </a:bodyPr>
          <a:lstStyle/>
          <a:p>
            <a:r>
              <a:rPr lang="ja-JP" altLang="en-US" sz="1400" dirty="0"/>
              <a:t>□計画が従業員に周知されているか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1145301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⑦ストレスチェックの取組状況</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600" y="284400"/>
            <a:ext cx="9070218" cy="307777"/>
          </a:xfrm>
          <a:prstGeom prst="rect">
            <a:avLst/>
          </a:prstGeom>
          <a:noFill/>
        </p:spPr>
        <p:txBody>
          <a:bodyPr wrap="square" rtlCol="0">
            <a:spAutoFit/>
          </a:bodyPr>
          <a:lstStyle/>
          <a:p>
            <a:r>
              <a:rPr lang="ja-JP" altLang="en-US" sz="1400" dirty="0"/>
              <a:t>□ストレスチェックを実施しているか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1043316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⑦ストレスチェックの取組状況</a:t>
            </a:r>
          </a:p>
        </p:txBody>
      </p:sp>
      <p:sp>
        <p:nvSpPr>
          <p:cNvPr id="12"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3" name="テキスト ボックス 12"/>
          <p:cNvSpPr txBox="1"/>
          <p:nvPr/>
        </p:nvSpPr>
        <p:spPr>
          <a:xfrm>
            <a:off x="381600" y="284400"/>
            <a:ext cx="9070218" cy="307777"/>
          </a:xfrm>
          <a:prstGeom prst="rect">
            <a:avLst/>
          </a:prstGeom>
          <a:noFill/>
        </p:spPr>
        <p:txBody>
          <a:bodyPr wrap="square" rtlCol="0">
            <a:spAutoFit/>
          </a:bodyPr>
          <a:lstStyle/>
          <a:p>
            <a:r>
              <a:rPr lang="ja-JP" altLang="en-US" sz="1400" dirty="0"/>
              <a:t>□ストレスチェック実施後の集団分析を実施しているか</a:t>
            </a:r>
          </a:p>
        </p:txBody>
      </p:sp>
      <p:sp>
        <p:nvSpPr>
          <p:cNvPr id="14" name="テキスト ボックス 13"/>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5" name="角丸四角形吹き出し 14"/>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327977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⑦ストレスチェックの取組状況</a:t>
            </a:r>
          </a:p>
        </p:txBody>
      </p:sp>
      <p:sp>
        <p:nvSpPr>
          <p:cNvPr id="13"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4" name="テキスト ボックス 13"/>
          <p:cNvSpPr txBox="1"/>
          <p:nvPr/>
        </p:nvSpPr>
        <p:spPr>
          <a:xfrm>
            <a:off x="381600" y="284400"/>
            <a:ext cx="9070218" cy="307777"/>
          </a:xfrm>
          <a:prstGeom prst="rect">
            <a:avLst/>
          </a:prstGeom>
          <a:noFill/>
        </p:spPr>
        <p:txBody>
          <a:bodyPr wrap="square" rtlCol="0">
            <a:spAutoFit/>
          </a:bodyPr>
          <a:lstStyle/>
          <a:p>
            <a:r>
              <a:rPr lang="ja-JP" altLang="en-US" sz="1400" dirty="0"/>
              <a:t>□集団分析に基づく職場改善等について検討を行い必要な措置を講じているか</a:t>
            </a:r>
          </a:p>
        </p:txBody>
      </p:sp>
      <p:sp>
        <p:nvSpPr>
          <p:cNvPr id="15" name="テキスト ボックス 14"/>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6" name="角丸四角形吹き出し 15"/>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3234069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⑧メンタルヘルスケアの取組み</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600" y="284400"/>
            <a:ext cx="9070218" cy="307777"/>
          </a:xfrm>
          <a:prstGeom prst="rect">
            <a:avLst/>
          </a:prstGeom>
          <a:noFill/>
        </p:spPr>
        <p:txBody>
          <a:bodyPr wrap="square" rtlCol="0">
            <a:spAutoFit/>
          </a:bodyPr>
          <a:lstStyle/>
          <a:p>
            <a:r>
              <a:rPr lang="ja-JP" altLang="en-US" sz="1400" dirty="0"/>
              <a:t>□メンタルヘルス相談窓口等を設置しているか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1204299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⑧メンタルヘルスケアの取組み</a:t>
            </a:r>
          </a:p>
        </p:txBody>
      </p:sp>
      <p:sp>
        <p:nvSpPr>
          <p:cNvPr id="16"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7" name="テキスト ボックス 16"/>
          <p:cNvSpPr txBox="1"/>
          <p:nvPr/>
        </p:nvSpPr>
        <p:spPr>
          <a:xfrm>
            <a:off x="381600" y="284400"/>
            <a:ext cx="9070218" cy="307777"/>
          </a:xfrm>
          <a:prstGeom prst="rect">
            <a:avLst/>
          </a:prstGeom>
          <a:noFill/>
        </p:spPr>
        <p:txBody>
          <a:bodyPr wrap="square" rtlCol="0">
            <a:spAutoFit/>
          </a:bodyPr>
          <a:lstStyle/>
          <a:p>
            <a:r>
              <a:rPr lang="ja-JP" altLang="en-US" sz="1400" dirty="0"/>
              <a:t>□すべての従業員へメンタルヘルス相談窓口の設置や利用方法等の周知をしているか</a:t>
            </a:r>
          </a:p>
        </p:txBody>
      </p:sp>
      <p:sp>
        <p:nvSpPr>
          <p:cNvPr id="18" name="テキスト ボックス 17"/>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9" name="角丸四角形吹き出し 18"/>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807748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⑧メンタルヘルスケアの取組み</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600" y="284400"/>
            <a:ext cx="9070218" cy="307777"/>
          </a:xfrm>
          <a:prstGeom prst="rect">
            <a:avLst/>
          </a:prstGeom>
          <a:noFill/>
        </p:spPr>
        <p:txBody>
          <a:bodyPr wrap="square" rtlCol="0">
            <a:spAutoFit/>
          </a:bodyPr>
          <a:lstStyle/>
          <a:p>
            <a:r>
              <a:rPr lang="ja-JP" altLang="en-US" sz="1400" dirty="0"/>
              <a:t>□従業員へメンタルヘルスに関する情報提供や研修を行っているか（セルフケア）</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405232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⑧メンタルヘルスケアの取組み</a:t>
            </a:r>
          </a:p>
        </p:txBody>
      </p:sp>
      <p:sp>
        <p:nvSpPr>
          <p:cNvPr id="11" name="コンテンツ プレースホルダー 7"/>
          <p:cNvSpPr>
            <a:spLocks noGrp="1"/>
          </p:cNvSpPr>
          <p:nvPr>
            <p:ph idx="1"/>
          </p:nvPr>
        </p:nvSpPr>
        <p:spPr>
          <a:xfrm>
            <a:off x="0" y="1186004"/>
            <a:ext cx="9905999" cy="5671995"/>
          </a:xfrm>
        </p:spPr>
        <p:txBody>
          <a:bodyPr/>
          <a:lstStyle/>
          <a:p>
            <a:endParaRPr kumimoji="1" lang="ja-JP" altLang="en-US" dirty="0"/>
          </a:p>
        </p:txBody>
      </p:sp>
      <p:sp>
        <p:nvSpPr>
          <p:cNvPr id="12" name="テキスト ボックス 11"/>
          <p:cNvSpPr txBox="1"/>
          <p:nvPr/>
        </p:nvSpPr>
        <p:spPr>
          <a:xfrm>
            <a:off x="381600" y="284400"/>
            <a:ext cx="9070218" cy="523220"/>
          </a:xfrm>
          <a:prstGeom prst="rect">
            <a:avLst/>
          </a:prstGeom>
          <a:noFill/>
        </p:spPr>
        <p:txBody>
          <a:bodyPr wrap="square" rtlCol="0">
            <a:spAutoFit/>
          </a:bodyPr>
          <a:lstStyle/>
          <a:p>
            <a:r>
              <a:rPr lang="ja-JP" altLang="en-US" sz="1400" dirty="0"/>
              <a:t>□従業員と日常的に接する管理監督者に対しメンタルヘルス研修を行っているか</a:t>
            </a:r>
          </a:p>
          <a:p>
            <a:r>
              <a:rPr lang="ja-JP" altLang="en-US" sz="1400" dirty="0"/>
              <a:t>　（ラインによるケア）</a:t>
            </a:r>
          </a:p>
        </p:txBody>
      </p:sp>
      <p:sp>
        <p:nvSpPr>
          <p:cNvPr id="13" name="テキスト ボックス 12"/>
          <p:cNvSpPr txBox="1"/>
          <p:nvPr/>
        </p:nvSpPr>
        <p:spPr>
          <a:xfrm>
            <a:off x="381600" y="753783"/>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2029379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吹き出し 1"/>
          <p:cNvSpPr/>
          <p:nvPr/>
        </p:nvSpPr>
        <p:spPr>
          <a:xfrm>
            <a:off x="10213962" y="2497888"/>
            <a:ext cx="2383631" cy="859620"/>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添付資料と併せてご提出ください。</a:t>
            </a:r>
            <a:endParaRPr lang="ja-JP" altLang="en-US" sz="1400" dirty="0">
              <a:solidFill>
                <a:schemeClr val="tx1"/>
              </a:solidFill>
            </a:endParaRPr>
          </a:p>
        </p:txBody>
      </p:sp>
      <p:graphicFrame>
        <p:nvGraphicFramePr>
          <p:cNvPr id="3" name="表 2"/>
          <p:cNvGraphicFramePr>
            <a:graphicFrameLocks noGrp="1"/>
          </p:cNvGraphicFramePr>
          <p:nvPr>
            <p:extLst>
              <p:ext uri="{D42A27DB-BD31-4B8C-83A1-F6EECF244321}">
                <p14:modId xmlns:p14="http://schemas.microsoft.com/office/powerpoint/2010/main" val="3747903713"/>
              </p:ext>
            </p:extLst>
          </p:nvPr>
        </p:nvGraphicFramePr>
        <p:xfrm>
          <a:off x="186257" y="529786"/>
          <a:ext cx="9533486" cy="3782315"/>
        </p:xfrm>
        <a:graphic>
          <a:graphicData uri="http://schemas.openxmlformats.org/drawingml/2006/table">
            <a:tbl>
              <a:tblPr firstCol="1" bandRow="1">
                <a:tableStyleId>{F5AB1C69-6EDB-4FF4-983F-18BD219EF322}</a:tableStyleId>
              </a:tblPr>
              <a:tblGrid>
                <a:gridCol w="2715566">
                  <a:extLst>
                    <a:ext uri="{9D8B030D-6E8A-4147-A177-3AD203B41FA5}">
                      <a16:colId xmlns:a16="http://schemas.microsoft.com/office/drawing/2014/main" val="914664523"/>
                    </a:ext>
                  </a:extLst>
                </a:gridCol>
                <a:gridCol w="6817920">
                  <a:extLst>
                    <a:ext uri="{9D8B030D-6E8A-4147-A177-3AD203B41FA5}">
                      <a16:colId xmlns:a16="http://schemas.microsoft.com/office/drawing/2014/main" val="2511664938"/>
                    </a:ext>
                  </a:extLst>
                </a:gridCol>
              </a:tblGrid>
              <a:tr h="802420">
                <a:tc>
                  <a:txBody>
                    <a:bodyPr/>
                    <a:lstStyle/>
                    <a:p>
                      <a:r>
                        <a:rPr kumimoji="1" lang="ja-JP" altLang="en-US" sz="1600" dirty="0" smtClean="0"/>
                        <a:t>事業所記号（保険証等の記号）</a:t>
                      </a:r>
                      <a:endParaRPr kumimoji="1" lang="en-US" altLang="ja-JP" sz="1600" dirty="0" smtClean="0"/>
                    </a:p>
                  </a:txBody>
                  <a:tcPr anchor="ctr"/>
                </a:tc>
                <a:tc>
                  <a:txBody>
                    <a:bodyPr/>
                    <a:lstStyle/>
                    <a:p>
                      <a:endParaRPr kumimoji="1" lang="ja-JP" altLang="en-US" sz="1600" dirty="0"/>
                    </a:p>
                  </a:txBody>
                  <a:tcPr anchor="ctr"/>
                </a:tc>
                <a:extLst>
                  <a:ext uri="{0D108BD9-81ED-4DB2-BD59-A6C34878D82A}">
                    <a16:rowId xmlns:a16="http://schemas.microsoft.com/office/drawing/2014/main" val="2658192555"/>
                  </a:ext>
                </a:extLst>
              </a:tr>
              <a:tr h="802420">
                <a:tc>
                  <a:txBody>
                    <a:bodyPr/>
                    <a:lstStyle/>
                    <a:p>
                      <a:r>
                        <a:rPr kumimoji="1" lang="en-US" altLang="ja-JP" sz="1600" dirty="0" smtClean="0"/>
                        <a:t>Step2</a:t>
                      </a:r>
                      <a:r>
                        <a:rPr kumimoji="1" lang="ja-JP" altLang="en-US" sz="1600" dirty="0" smtClean="0"/>
                        <a:t>宣言番号（宣言の証に記載の登録番号）</a:t>
                      </a:r>
                      <a:endParaRPr kumimoji="1" lang="en-US" altLang="ja-JP" sz="1600" dirty="0" smtClean="0"/>
                    </a:p>
                  </a:txBody>
                  <a:tcPr anchor="ctr"/>
                </a:tc>
                <a:tc>
                  <a:txBody>
                    <a:bodyPr/>
                    <a:lstStyle/>
                    <a:p>
                      <a:endParaRPr kumimoji="1" lang="ja-JP" altLang="en-US" sz="1600" dirty="0"/>
                    </a:p>
                  </a:txBody>
                  <a:tcPr anchor="ctr"/>
                </a:tc>
                <a:extLst>
                  <a:ext uri="{0D108BD9-81ED-4DB2-BD59-A6C34878D82A}">
                    <a16:rowId xmlns:a16="http://schemas.microsoft.com/office/drawing/2014/main" val="2934844743"/>
                  </a:ext>
                </a:extLst>
              </a:tr>
              <a:tr h="802420">
                <a:tc>
                  <a:txBody>
                    <a:bodyPr/>
                    <a:lstStyle/>
                    <a:p>
                      <a:r>
                        <a:rPr kumimoji="1" lang="ja-JP" altLang="en-US" sz="1600" dirty="0" smtClean="0"/>
                        <a:t>事業所名</a:t>
                      </a:r>
                      <a:endParaRPr kumimoji="1" lang="ja-JP" altLang="en-US" sz="1600" dirty="0"/>
                    </a:p>
                  </a:txBody>
                  <a:tcPr anchor="ctr"/>
                </a:tc>
                <a:tc>
                  <a:txBody>
                    <a:bodyPr/>
                    <a:lstStyle/>
                    <a:p>
                      <a:endParaRPr kumimoji="1" lang="ja-JP" altLang="en-US" sz="1600" dirty="0"/>
                    </a:p>
                  </a:txBody>
                  <a:tcPr anchor="ctr"/>
                </a:tc>
                <a:extLst>
                  <a:ext uri="{0D108BD9-81ED-4DB2-BD59-A6C34878D82A}">
                    <a16:rowId xmlns:a16="http://schemas.microsoft.com/office/drawing/2014/main" val="3184456080"/>
                  </a:ext>
                </a:extLst>
              </a:tr>
              <a:tr h="700154">
                <a:tc rowSpan="2">
                  <a:txBody>
                    <a:bodyPr/>
                    <a:lstStyle/>
                    <a:p>
                      <a:r>
                        <a:rPr kumimoji="1" lang="ja-JP" altLang="en-US" sz="1600" dirty="0" smtClean="0"/>
                        <a:t>申請書に関する問い合わせ先</a:t>
                      </a:r>
                      <a:endParaRPr kumimoji="1" lang="en-US" altLang="ja-JP" sz="1600" dirty="0" smtClean="0"/>
                    </a:p>
                    <a:p>
                      <a:r>
                        <a:rPr kumimoji="1" lang="en-US" altLang="ja-JP" sz="1600" dirty="0" smtClean="0"/>
                        <a:t>(</a:t>
                      </a:r>
                      <a:r>
                        <a:rPr kumimoji="1" lang="ja-JP" altLang="en-US" sz="1600" dirty="0" smtClean="0"/>
                        <a:t>部署名、担当者名、連絡先電話番号等</a:t>
                      </a:r>
                      <a:r>
                        <a:rPr kumimoji="1" lang="en-US" altLang="ja-JP" sz="1600" dirty="0" smtClean="0"/>
                        <a:t>)</a:t>
                      </a:r>
                      <a:endParaRPr kumimoji="1" lang="ja-JP" altLang="en-US" sz="1600" dirty="0"/>
                    </a:p>
                  </a:txBody>
                  <a:tcPr anchor="ctr"/>
                </a:tc>
                <a:tc>
                  <a:txBody>
                    <a:bodyPr/>
                    <a:lstStyle/>
                    <a:p>
                      <a:endParaRPr kumimoji="1" lang="en-US" altLang="ja-JP" sz="1600" dirty="0" smtClean="0"/>
                    </a:p>
                  </a:txBody>
                  <a:tcPr anchor="ctr"/>
                </a:tc>
                <a:extLst>
                  <a:ext uri="{0D108BD9-81ED-4DB2-BD59-A6C34878D82A}">
                    <a16:rowId xmlns:a16="http://schemas.microsoft.com/office/drawing/2014/main" val="1850046012"/>
                  </a:ext>
                </a:extLst>
              </a:tr>
              <a:tr h="674901">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600" dirty="0" smtClean="0"/>
                    </a:p>
                  </a:txBody>
                  <a:tcPr anchor="ctr"/>
                </a:tc>
                <a:extLst>
                  <a:ext uri="{0D108BD9-81ED-4DB2-BD59-A6C34878D82A}">
                    <a16:rowId xmlns:a16="http://schemas.microsoft.com/office/drawing/2014/main" val="3767809782"/>
                  </a:ext>
                </a:extLst>
              </a:tr>
            </a:tbl>
          </a:graphicData>
        </a:graphic>
      </p:graphicFrame>
      <p:sp>
        <p:nvSpPr>
          <p:cNvPr id="4" name="テキスト ボックス 3"/>
          <p:cNvSpPr txBox="1"/>
          <p:nvPr/>
        </p:nvSpPr>
        <p:spPr>
          <a:xfrm>
            <a:off x="3118201" y="160454"/>
            <a:ext cx="3669599" cy="369332"/>
          </a:xfrm>
          <a:prstGeom prst="rect">
            <a:avLst/>
          </a:prstGeom>
          <a:noFill/>
        </p:spPr>
        <p:txBody>
          <a:bodyPr wrap="square" rtlCol="0">
            <a:spAutoFit/>
          </a:bodyPr>
          <a:lstStyle/>
          <a:p>
            <a:r>
              <a:rPr lang="ja-JP" altLang="en-US" b="1" dirty="0">
                <a:latin typeface="游ゴシック" panose="020B0400000000000000" pitchFamily="50" charset="-128"/>
                <a:ea typeface="游ゴシック" panose="020B0400000000000000" pitchFamily="50" charset="-128"/>
                <a:cs typeface="メイリオ" panose="020B0604030504040204" pitchFamily="50" charset="-128"/>
              </a:rPr>
              <a:t>金</a:t>
            </a:r>
            <a:r>
              <a:rPr lang="ja-JP" altLang="en-US" b="1" dirty="0" smtClean="0">
                <a:latin typeface="游ゴシック" panose="020B0400000000000000" pitchFamily="50" charset="-128"/>
                <a:ea typeface="游ゴシック" panose="020B0400000000000000" pitchFamily="50" charset="-128"/>
                <a:cs typeface="メイリオ" panose="020B0604030504040204" pitchFamily="50" charset="-128"/>
              </a:rPr>
              <a:t>の認定申請　添付資料（表紙）</a:t>
            </a:r>
            <a:endParaRPr kumimoji="1" lang="ja-JP" altLang="en-US" b="1" dirty="0">
              <a:latin typeface="游ゴシック" panose="020B0400000000000000" pitchFamily="50" charset="-128"/>
              <a:ea typeface="游ゴシック" panose="020B0400000000000000" pitchFamily="50" charset="-128"/>
              <a:cs typeface="メイリオ" panose="020B0604030504040204" pitchFamily="50" charset="-128"/>
            </a:endParaRPr>
          </a:p>
        </p:txBody>
      </p:sp>
    </p:spTree>
    <p:extLst>
      <p:ext uri="{BB962C8B-B14F-4D97-AF65-F5344CB8AC3E}">
        <p14:creationId xmlns:p14="http://schemas.microsoft.com/office/powerpoint/2010/main" val="18013337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⑨メンタルヘルス不調者への対応方針、休職後の職場復帰等の支援体制</a:t>
            </a:r>
          </a:p>
        </p:txBody>
      </p:sp>
      <p:sp>
        <p:nvSpPr>
          <p:cNvPr id="10"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1" name="テキスト ボックス 10"/>
          <p:cNvSpPr txBox="1"/>
          <p:nvPr/>
        </p:nvSpPr>
        <p:spPr>
          <a:xfrm>
            <a:off x="381600" y="284400"/>
            <a:ext cx="9070218" cy="307777"/>
          </a:xfrm>
          <a:prstGeom prst="rect">
            <a:avLst/>
          </a:prstGeom>
          <a:noFill/>
        </p:spPr>
        <p:txBody>
          <a:bodyPr wrap="square" rtlCol="0">
            <a:spAutoFit/>
          </a:bodyPr>
          <a:lstStyle/>
          <a:p>
            <a:r>
              <a:rPr lang="ja-JP" altLang="en-US" sz="1400" dirty="0"/>
              <a:t>□メンタルヘルス不調者への対応方針が策定されているか</a:t>
            </a:r>
          </a:p>
        </p:txBody>
      </p:sp>
      <p:sp>
        <p:nvSpPr>
          <p:cNvPr id="12" name="テキスト ボックス 11"/>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3" name="角丸四角形吹き出し 12"/>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18079440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⑨メンタルヘルス不調者への対応方針、休職後の職場復帰等の支援体制</a:t>
            </a:r>
          </a:p>
        </p:txBody>
      </p:sp>
      <p:sp>
        <p:nvSpPr>
          <p:cNvPr id="10"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600" y="284400"/>
            <a:ext cx="9070218" cy="307777"/>
          </a:xfrm>
          <a:prstGeom prst="rect">
            <a:avLst/>
          </a:prstGeom>
          <a:noFill/>
        </p:spPr>
        <p:txBody>
          <a:bodyPr wrap="square" rtlCol="0">
            <a:spAutoFit/>
          </a:bodyPr>
          <a:lstStyle/>
          <a:p>
            <a:r>
              <a:rPr lang="ja-JP" altLang="en-US" sz="1400" dirty="0"/>
              <a:t>□メンタルヘルス不調者への対応方針に関する周知がされているか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3199499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⑨メンタルヘルス不調者への対応方針、休職後の職場復帰等の支援体制</a:t>
            </a:r>
          </a:p>
        </p:txBody>
      </p:sp>
      <p:sp>
        <p:nvSpPr>
          <p:cNvPr id="10" name="コンテンツ プレースホルダー 7"/>
          <p:cNvSpPr>
            <a:spLocks noGrp="1"/>
          </p:cNvSpPr>
          <p:nvPr>
            <p:ph idx="1"/>
          </p:nvPr>
        </p:nvSpPr>
        <p:spPr>
          <a:xfrm>
            <a:off x="1" y="1052510"/>
            <a:ext cx="9905999" cy="6029699"/>
          </a:xfrm>
        </p:spPr>
        <p:txBody>
          <a:bodyPr/>
          <a:lstStyle/>
          <a:p>
            <a:endParaRPr kumimoji="1" lang="ja-JP" altLang="en-US" dirty="0"/>
          </a:p>
        </p:txBody>
      </p:sp>
      <p:sp>
        <p:nvSpPr>
          <p:cNvPr id="12" name="テキスト ボックス 11"/>
          <p:cNvSpPr txBox="1"/>
          <p:nvPr/>
        </p:nvSpPr>
        <p:spPr>
          <a:xfrm>
            <a:off x="381600" y="284400"/>
            <a:ext cx="9070218" cy="523220"/>
          </a:xfrm>
          <a:prstGeom prst="rect">
            <a:avLst/>
          </a:prstGeom>
          <a:noFill/>
        </p:spPr>
        <p:txBody>
          <a:bodyPr wrap="square" rtlCol="0">
            <a:spAutoFit/>
          </a:bodyPr>
          <a:lstStyle/>
          <a:p>
            <a:r>
              <a:rPr lang="ja-JP" altLang="en-US" sz="1400" dirty="0"/>
              <a:t>□メンタルヘルスによる休職者に対する職場復帰支援のルール・プロセス等（職場復帰支援プログラム等）が策定されているか</a:t>
            </a:r>
          </a:p>
        </p:txBody>
      </p:sp>
      <p:sp>
        <p:nvSpPr>
          <p:cNvPr id="13" name="テキスト ボックス 12"/>
          <p:cNvSpPr txBox="1"/>
          <p:nvPr/>
        </p:nvSpPr>
        <p:spPr>
          <a:xfrm>
            <a:off x="381600" y="744733"/>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18493777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⑨メンタルヘルス不調者への対応方針、休職後の職場復帰等の支援体制</a:t>
            </a:r>
          </a:p>
        </p:txBody>
      </p:sp>
      <p:sp>
        <p:nvSpPr>
          <p:cNvPr id="10" name="コンテンツ プレースホルダー 7"/>
          <p:cNvSpPr>
            <a:spLocks noGrp="1"/>
          </p:cNvSpPr>
          <p:nvPr>
            <p:ph idx="1"/>
          </p:nvPr>
        </p:nvSpPr>
        <p:spPr>
          <a:xfrm>
            <a:off x="0" y="1092021"/>
            <a:ext cx="9905999" cy="5765978"/>
          </a:xfrm>
        </p:spPr>
        <p:txBody>
          <a:bodyPr/>
          <a:lstStyle/>
          <a:p>
            <a:endParaRPr kumimoji="1" lang="ja-JP" altLang="en-US" dirty="0"/>
          </a:p>
        </p:txBody>
      </p:sp>
      <p:sp>
        <p:nvSpPr>
          <p:cNvPr id="12" name="テキスト ボックス 11"/>
          <p:cNvSpPr txBox="1"/>
          <p:nvPr/>
        </p:nvSpPr>
        <p:spPr>
          <a:xfrm>
            <a:off x="381600" y="284400"/>
            <a:ext cx="9070218" cy="523220"/>
          </a:xfrm>
          <a:prstGeom prst="rect">
            <a:avLst/>
          </a:prstGeom>
          <a:noFill/>
        </p:spPr>
        <p:txBody>
          <a:bodyPr wrap="square" rtlCol="0">
            <a:spAutoFit/>
          </a:bodyPr>
          <a:lstStyle/>
          <a:p>
            <a:r>
              <a:rPr lang="ja-JP" altLang="en-US" sz="1400" dirty="0"/>
              <a:t>□メンタルヘルスによる休職者に対する職場復帰支援策（上記職場復帰支援プログラム等）に関する周知がされているか</a:t>
            </a:r>
          </a:p>
        </p:txBody>
      </p:sp>
      <p:sp>
        <p:nvSpPr>
          <p:cNvPr id="13" name="テキスト ボックス 12"/>
          <p:cNvSpPr txBox="1"/>
          <p:nvPr/>
        </p:nvSpPr>
        <p:spPr>
          <a:xfrm>
            <a:off x="381600" y="735678"/>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3508119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⑩過重労働防止対策に関する計画と情報共有</a:t>
            </a:r>
          </a:p>
        </p:txBody>
      </p:sp>
      <p:sp>
        <p:nvSpPr>
          <p:cNvPr id="10"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1" name="テキスト ボックス 10"/>
          <p:cNvSpPr txBox="1"/>
          <p:nvPr/>
        </p:nvSpPr>
        <p:spPr>
          <a:xfrm>
            <a:off x="381600" y="284400"/>
            <a:ext cx="9070218" cy="307777"/>
          </a:xfrm>
          <a:prstGeom prst="rect">
            <a:avLst/>
          </a:prstGeom>
          <a:noFill/>
        </p:spPr>
        <p:txBody>
          <a:bodyPr wrap="square" rtlCol="0">
            <a:spAutoFit/>
          </a:bodyPr>
          <a:lstStyle/>
          <a:p>
            <a:r>
              <a:rPr lang="ja-JP" altLang="en-US" sz="1400" dirty="0"/>
              <a:t>□過重労働防止対策計画等が策定されているか</a:t>
            </a:r>
          </a:p>
        </p:txBody>
      </p:sp>
      <p:sp>
        <p:nvSpPr>
          <p:cNvPr id="12" name="テキスト ボックス 11"/>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3" name="角丸四角形吹き出し 12"/>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1658615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⑩過重労働防止対策に関する計画と情報共有</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600" y="284400"/>
            <a:ext cx="9070218" cy="307777"/>
          </a:xfrm>
          <a:prstGeom prst="rect">
            <a:avLst/>
          </a:prstGeom>
          <a:noFill/>
        </p:spPr>
        <p:txBody>
          <a:bodyPr wrap="square" rtlCol="0">
            <a:spAutoFit/>
          </a:bodyPr>
          <a:lstStyle/>
          <a:p>
            <a:r>
              <a:rPr lang="ja-JP" altLang="en-US" sz="1400" dirty="0"/>
              <a:t>□計画等が従業員へ周知されているか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6422549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⑪時間外・休日労働時間に対する管理体制</a:t>
            </a:r>
          </a:p>
        </p:txBody>
      </p:sp>
      <p:sp>
        <p:nvSpPr>
          <p:cNvPr id="10"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1" name="テキスト ボックス 10"/>
          <p:cNvSpPr txBox="1"/>
          <p:nvPr/>
        </p:nvSpPr>
        <p:spPr>
          <a:xfrm>
            <a:off x="381600" y="284400"/>
            <a:ext cx="9070218" cy="307777"/>
          </a:xfrm>
          <a:prstGeom prst="rect">
            <a:avLst/>
          </a:prstGeom>
          <a:noFill/>
        </p:spPr>
        <p:txBody>
          <a:bodyPr wrap="square" rtlCol="0">
            <a:spAutoFit/>
          </a:bodyPr>
          <a:lstStyle/>
          <a:p>
            <a:r>
              <a:rPr lang="ja-JP" altLang="en-US" sz="1400" dirty="0"/>
              <a:t>□タイムカード等により勤務時間を客観的に把握しているか</a:t>
            </a:r>
          </a:p>
        </p:txBody>
      </p:sp>
      <p:sp>
        <p:nvSpPr>
          <p:cNvPr id="12" name="テキスト ボックス 11"/>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3" name="角丸四角形吹き出し 12"/>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13818448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⑪時間外・休日労働時間に対する管理体制</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600" y="284400"/>
            <a:ext cx="9070218" cy="307777"/>
          </a:xfrm>
          <a:prstGeom prst="rect">
            <a:avLst/>
          </a:prstGeom>
          <a:noFill/>
        </p:spPr>
        <p:txBody>
          <a:bodyPr wrap="square" rtlCol="0">
            <a:spAutoFit/>
          </a:bodyPr>
          <a:lstStyle/>
          <a:p>
            <a:r>
              <a:rPr lang="ja-JP" altLang="en-US" sz="1400" dirty="0"/>
              <a:t>□把握した労働時間と実労働時間に関する乖離等について実態調査を行っている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1790750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⑪時間外・休日労働時間に対する管理体制</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600" y="284400"/>
            <a:ext cx="9070218" cy="307777"/>
          </a:xfrm>
          <a:prstGeom prst="rect">
            <a:avLst/>
          </a:prstGeom>
          <a:noFill/>
        </p:spPr>
        <p:txBody>
          <a:bodyPr wrap="square" rtlCol="0">
            <a:spAutoFit/>
          </a:bodyPr>
          <a:lstStyle/>
          <a:p>
            <a:r>
              <a:rPr lang="ja-JP" altLang="en-US" sz="1400" dirty="0"/>
              <a:t>□労働日ごとの始業終業時刻を</a:t>
            </a:r>
            <a:r>
              <a:rPr lang="en-US" altLang="ja-JP" sz="1400" dirty="0"/>
              <a:t>1</a:t>
            </a:r>
            <a:r>
              <a:rPr lang="ja-JP" altLang="en-US" sz="1400" dirty="0"/>
              <a:t>分単位で適切に記録している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11817161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⑪時間外・休日労働時間に対する管理体制</a:t>
            </a:r>
          </a:p>
        </p:txBody>
      </p:sp>
      <p:sp>
        <p:nvSpPr>
          <p:cNvPr id="11" name="コンテンツ プレースホルダー 7"/>
          <p:cNvSpPr>
            <a:spLocks noGrp="1"/>
          </p:cNvSpPr>
          <p:nvPr>
            <p:ph idx="1"/>
          </p:nvPr>
        </p:nvSpPr>
        <p:spPr>
          <a:xfrm>
            <a:off x="0" y="1233578"/>
            <a:ext cx="9905999" cy="5624421"/>
          </a:xfrm>
        </p:spPr>
        <p:txBody>
          <a:bodyPr/>
          <a:lstStyle/>
          <a:p>
            <a:endParaRPr kumimoji="1" lang="ja-JP" altLang="en-US" dirty="0"/>
          </a:p>
        </p:txBody>
      </p:sp>
      <p:sp>
        <p:nvSpPr>
          <p:cNvPr id="12" name="テキスト ボックス 11"/>
          <p:cNvSpPr txBox="1"/>
          <p:nvPr/>
        </p:nvSpPr>
        <p:spPr>
          <a:xfrm>
            <a:off x="381599" y="284400"/>
            <a:ext cx="9524399" cy="738664"/>
          </a:xfrm>
          <a:prstGeom prst="rect">
            <a:avLst/>
          </a:prstGeom>
          <a:noFill/>
        </p:spPr>
        <p:txBody>
          <a:bodyPr wrap="square" rtlCol="0">
            <a:spAutoFit/>
          </a:bodyPr>
          <a:lstStyle/>
          <a:p>
            <a:r>
              <a:rPr lang="ja-JP" altLang="en-US" sz="1400" dirty="0"/>
              <a:t>□</a:t>
            </a:r>
            <a:r>
              <a:rPr lang="en-US" altLang="ja-JP" sz="1400" dirty="0"/>
              <a:t>1</a:t>
            </a:r>
            <a:r>
              <a:rPr lang="ja-JP" altLang="en-US" sz="1400" dirty="0"/>
              <a:t>か月の時間外労働が</a:t>
            </a:r>
            <a:r>
              <a:rPr lang="en-US" altLang="ja-JP" sz="1400" dirty="0"/>
              <a:t>36</a:t>
            </a:r>
            <a:r>
              <a:rPr lang="ja-JP" altLang="en-US" sz="1400" dirty="0"/>
              <a:t>協定に定める時間、及び時間外労働と休日労働を合計した時間が</a:t>
            </a:r>
            <a:r>
              <a:rPr lang="en-US" altLang="ja-JP" sz="1400" dirty="0"/>
              <a:t>80</a:t>
            </a:r>
            <a:r>
              <a:rPr lang="ja-JP" altLang="en-US" sz="1400" dirty="0"/>
              <a:t>時間を超えそうな場合（またはこれらの時間より少ない独自の時間設定をしている場合には、その場合）、直ちに管理者に通知がなされている</a:t>
            </a:r>
          </a:p>
        </p:txBody>
      </p:sp>
      <p:sp>
        <p:nvSpPr>
          <p:cNvPr id="13" name="テキスト ボックス 12"/>
          <p:cNvSpPr txBox="1"/>
          <p:nvPr/>
        </p:nvSpPr>
        <p:spPr>
          <a:xfrm>
            <a:off x="381600" y="925801"/>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48390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0" y="926398"/>
            <a:ext cx="9907200" cy="5931602"/>
          </a:xfrm>
        </p:spPr>
        <p:txBody>
          <a:bodyPr/>
          <a:lstStyle/>
          <a:p>
            <a:endParaRPr kumimoji="1" lang="ja-JP" altLang="en-US" dirty="0"/>
          </a:p>
        </p:txBody>
      </p:sp>
      <p:sp>
        <p:nvSpPr>
          <p:cNvPr id="2" name="正方形/長方形 1"/>
          <p:cNvSpPr/>
          <p:nvPr/>
        </p:nvSpPr>
        <p:spPr>
          <a:xfrm>
            <a:off x="0" y="0"/>
            <a:ext cx="99072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②健診の有所見率の改善</a:t>
            </a:r>
          </a:p>
        </p:txBody>
      </p:sp>
      <p:sp>
        <p:nvSpPr>
          <p:cNvPr id="4" name="テキスト ボックス 3"/>
          <p:cNvSpPr txBox="1"/>
          <p:nvPr/>
        </p:nvSpPr>
        <p:spPr>
          <a:xfrm>
            <a:off x="380999" y="283549"/>
            <a:ext cx="9144001" cy="307777"/>
          </a:xfrm>
          <a:prstGeom prst="rect">
            <a:avLst/>
          </a:prstGeom>
          <a:noFill/>
        </p:spPr>
        <p:txBody>
          <a:bodyPr wrap="square" rtlCol="0">
            <a:spAutoFit/>
          </a:bodyPr>
          <a:lstStyle/>
          <a:p>
            <a:r>
              <a:rPr lang="ja-JP" altLang="en-US" sz="1400" dirty="0"/>
              <a:t>□有所見率のわかるもの</a:t>
            </a:r>
          </a:p>
        </p:txBody>
      </p:sp>
      <p:sp>
        <p:nvSpPr>
          <p:cNvPr id="5" name="テキスト ボックス 4"/>
          <p:cNvSpPr txBox="1"/>
          <p:nvPr/>
        </p:nvSpPr>
        <p:spPr>
          <a:xfrm>
            <a:off x="381000" y="518061"/>
            <a:ext cx="8286751"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定期健康診断結果報告書　〇〇〇〇年度・〇〇〇〇年度</a:t>
            </a:r>
            <a:endParaRPr lang="ja-JP" altLang="en-US" sz="1400" dirty="0"/>
          </a:p>
        </p:txBody>
      </p:sp>
      <p:sp>
        <p:nvSpPr>
          <p:cNvPr id="6" name="角丸四角形吹き出し 5"/>
          <p:cNvSpPr/>
          <p:nvPr/>
        </p:nvSpPr>
        <p:spPr>
          <a:xfrm>
            <a:off x="10129428" y="450849"/>
            <a:ext cx="1887760" cy="1071298"/>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事業所にて添付された資料の内容について詳しくご説明ください。</a:t>
            </a:r>
            <a:endParaRPr lang="en-US" altLang="ja-JP" sz="969" dirty="0">
              <a:solidFill>
                <a:schemeClr val="tx1"/>
              </a:solidFill>
              <a:sym typeface="Wingdings" panose="05000000000000000000" pitchFamily="2" charset="2"/>
            </a:endParaRPr>
          </a:p>
          <a:p>
            <a:r>
              <a:rPr lang="ja-JP" altLang="en-US" sz="969" dirty="0">
                <a:solidFill>
                  <a:schemeClr val="tx1"/>
                </a:solidFill>
              </a:rPr>
              <a:t>（ご自由に文言を変えてください。）</a:t>
            </a:r>
          </a:p>
        </p:txBody>
      </p:sp>
    </p:spTree>
    <p:extLst>
      <p:ext uri="{BB962C8B-B14F-4D97-AF65-F5344CB8AC3E}">
        <p14:creationId xmlns:p14="http://schemas.microsoft.com/office/powerpoint/2010/main" val="23973886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吹き出し 7"/>
          <p:cNvSpPr/>
          <p:nvPr/>
        </p:nvSpPr>
        <p:spPr>
          <a:xfrm>
            <a:off x="10113169" y="2198081"/>
            <a:ext cx="1650206" cy="557213"/>
          </a:xfrm>
          <a:prstGeom prst="wedgeRoundRectCallout">
            <a:avLst>
              <a:gd name="adj1" fmla="val -58820"/>
              <a:gd name="adj2" fmla="val -2083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rPr>
              <a:t>発生していない場合でも、発生したときの対応策が明文化されていること</a:t>
            </a:r>
          </a:p>
        </p:txBody>
      </p:sp>
      <p:sp>
        <p:nvSpPr>
          <p:cNvPr id="11" name="正方形/長方形 10"/>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⑪時間外・休日労働時間に対する管理体制</a:t>
            </a:r>
          </a:p>
        </p:txBody>
      </p:sp>
      <p:sp>
        <p:nvSpPr>
          <p:cNvPr id="13"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4" name="テキスト ボックス 13"/>
          <p:cNvSpPr txBox="1"/>
          <p:nvPr/>
        </p:nvSpPr>
        <p:spPr>
          <a:xfrm>
            <a:off x="381600" y="284400"/>
            <a:ext cx="9070218" cy="307777"/>
          </a:xfrm>
          <a:prstGeom prst="rect">
            <a:avLst/>
          </a:prstGeom>
          <a:noFill/>
        </p:spPr>
        <p:txBody>
          <a:bodyPr wrap="square" rtlCol="0">
            <a:spAutoFit/>
          </a:bodyPr>
          <a:lstStyle/>
          <a:p>
            <a:r>
              <a:rPr lang="ja-JP" altLang="en-US" sz="1400" dirty="0"/>
              <a:t>□実際に長時間労働が発生した場合には即座に改善を図るなど対応ができる体制にあるか</a:t>
            </a:r>
          </a:p>
        </p:txBody>
      </p:sp>
      <p:sp>
        <p:nvSpPr>
          <p:cNvPr id="15" name="テキスト ボックス 14"/>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6" name="角丸四角形吹き出し 15"/>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20686346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⑫月の時間外・休日労働時間が</a:t>
            </a:r>
            <a:r>
              <a:rPr lang="en-US" altLang="ja-JP" sz="1400" dirty="0">
                <a:solidFill>
                  <a:schemeClr val="tx1"/>
                </a:solidFill>
                <a:latin typeface="+mn-ea"/>
              </a:rPr>
              <a:t>80</a:t>
            </a:r>
            <a:r>
              <a:rPr lang="ja-JP" altLang="en-US" sz="1400" dirty="0">
                <a:solidFill>
                  <a:schemeClr val="tx1"/>
                </a:solidFill>
                <a:latin typeface="+mn-ea"/>
              </a:rPr>
              <a:t>時間を超える従業員に対する支援体制</a:t>
            </a:r>
          </a:p>
        </p:txBody>
      </p:sp>
      <p:sp>
        <p:nvSpPr>
          <p:cNvPr id="10"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1" name="テキスト ボックス 10"/>
          <p:cNvSpPr txBox="1"/>
          <p:nvPr/>
        </p:nvSpPr>
        <p:spPr>
          <a:xfrm>
            <a:off x="381600" y="284400"/>
            <a:ext cx="9070218" cy="307777"/>
          </a:xfrm>
          <a:prstGeom prst="rect">
            <a:avLst/>
          </a:prstGeom>
          <a:noFill/>
        </p:spPr>
        <p:txBody>
          <a:bodyPr wrap="square" rtlCol="0">
            <a:spAutoFit/>
          </a:bodyPr>
          <a:lstStyle/>
          <a:p>
            <a:r>
              <a:rPr lang="ja-JP" altLang="en-US" sz="1400" dirty="0"/>
              <a:t>□従業員が時間外労働時間を把握する仕組みがあるか</a:t>
            </a:r>
          </a:p>
        </p:txBody>
      </p:sp>
      <p:sp>
        <p:nvSpPr>
          <p:cNvPr id="12" name="テキスト ボックス 11"/>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3" name="角丸四角形吹き出し 12"/>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23396043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⑫月の時間外・休日労働時間が</a:t>
            </a:r>
            <a:r>
              <a:rPr lang="en-US" altLang="ja-JP" sz="1400" dirty="0">
                <a:solidFill>
                  <a:schemeClr val="tx1"/>
                </a:solidFill>
                <a:latin typeface="+mn-ea"/>
              </a:rPr>
              <a:t>80</a:t>
            </a:r>
            <a:r>
              <a:rPr lang="ja-JP" altLang="en-US" sz="1400" dirty="0">
                <a:solidFill>
                  <a:schemeClr val="tx1"/>
                </a:solidFill>
                <a:latin typeface="+mn-ea"/>
              </a:rPr>
              <a:t>時間を超える従業員に対する支援体制</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600" y="284400"/>
            <a:ext cx="9070218" cy="307777"/>
          </a:xfrm>
          <a:prstGeom prst="rect">
            <a:avLst/>
          </a:prstGeom>
          <a:noFill/>
        </p:spPr>
        <p:txBody>
          <a:bodyPr wrap="square" rtlCol="0">
            <a:spAutoFit/>
          </a:bodyPr>
          <a:lstStyle/>
          <a:p>
            <a:r>
              <a:rPr lang="ja-JP" altLang="en-US" sz="1400" dirty="0"/>
              <a:t>□時間外・休日労働時間が</a:t>
            </a:r>
            <a:r>
              <a:rPr lang="en-US" altLang="ja-JP" sz="1400" dirty="0"/>
              <a:t>80</a:t>
            </a:r>
            <a:r>
              <a:rPr lang="ja-JP" altLang="en-US" sz="1400" dirty="0"/>
              <a:t>時間を超えた場合、申出による面接指導等が受けられることを周知しているか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13150590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⑫月の時間外・休日労働時間が</a:t>
            </a:r>
            <a:r>
              <a:rPr lang="en-US" altLang="ja-JP" sz="1400" dirty="0">
                <a:solidFill>
                  <a:schemeClr val="tx1"/>
                </a:solidFill>
                <a:latin typeface="+mn-ea"/>
              </a:rPr>
              <a:t>80</a:t>
            </a:r>
            <a:r>
              <a:rPr lang="ja-JP" altLang="en-US" sz="1400" dirty="0">
                <a:solidFill>
                  <a:schemeClr val="tx1"/>
                </a:solidFill>
                <a:latin typeface="+mn-ea"/>
              </a:rPr>
              <a:t>時間を超える従業員に対する支援体制</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600" y="284400"/>
            <a:ext cx="9070218" cy="307777"/>
          </a:xfrm>
          <a:prstGeom prst="rect">
            <a:avLst/>
          </a:prstGeom>
          <a:noFill/>
        </p:spPr>
        <p:txBody>
          <a:bodyPr wrap="square" rtlCol="0">
            <a:spAutoFit/>
          </a:bodyPr>
          <a:lstStyle/>
          <a:p>
            <a:r>
              <a:rPr lang="ja-JP" altLang="en-US" sz="1400" dirty="0"/>
              <a:t>□面接指導等を受けるための具体的な手順（手続き）が明確化されているか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28849523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吹き出し 7"/>
          <p:cNvSpPr/>
          <p:nvPr/>
        </p:nvSpPr>
        <p:spPr>
          <a:xfrm>
            <a:off x="10113169" y="2198081"/>
            <a:ext cx="1650206" cy="557213"/>
          </a:xfrm>
          <a:prstGeom prst="wedgeRoundRectCallout">
            <a:avLst>
              <a:gd name="adj1" fmla="val -58820"/>
              <a:gd name="adj2" fmla="val -2083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rPr>
              <a:t>発生していない場合でも、発生したときの対応として明文化されていること</a:t>
            </a:r>
          </a:p>
        </p:txBody>
      </p:sp>
      <p:sp>
        <p:nvSpPr>
          <p:cNvPr id="11" name="正方形/長方形 10"/>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⑫月の時間外・休日労働時間が</a:t>
            </a:r>
            <a:r>
              <a:rPr lang="en-US" altLang="ja-JP" sz="1400" dirty="0">
                <a:solidFill>
                  <a:schemeClr val="tx1"/>
                </a:solidFill>
                <a:latin typeface="+mn-ea"/>
              </a:rPr>
              <a:t>80</a:t>
            </a:r>
            <a:r>
              <a:rPr lang="ja-JP" altLang="en-US" sz="1400" dirty="0">
                <a:solidFill>
                  <a:schemeClr val="tx1"/>
                </a:solidFill>
                <a:latin typeface="+mn-ea"/>
              </a:rPr>
              <a:t>時間を超える従業員に対する支援体制</a:t>
            </a:r>
          </a:p>
        </p:txBody>
      </p:sp>
      <p:sp>
        <p:nvSpPr>
          <p:cNvPr id="13"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4" name="テキスト ボックス 13"/>
          <p:cNvSpPr txBox="1"/>
          <p:nvPr/>
        </p:nvSpPr>
        <p:spPr>
          <a:xfrm>
            <a:off x="381599" y="284400"/>
            <a:ext cx="9524399" cy="307777"/>
          </a:xfrm>
          <a:prstGeom prst="rect">
            <a:avLst/>
          </a:prstGeom>
          <a:noFill/>
        </p:spPr>
        <p:txBody>
          <a:bodyPr wrap="square" rtlCol="0">
            <a:spAutoFit/>
          </a:bodyPr>
          <a:lstStyle/>
          <a:p>
            <a:r>
              <a:rPr lang="ja-JP" altLang="en-US" sz="1400" dirty="0"/>
              <a:t>□面接指導等該当者が発生した場合は、発生から</a:t>
            </a:r>
            <a:r>
              <a:rPr lang="en-US" altLang="ja-JP" sz="1400" dirty="0"/>
              <a:t>1</a:t>
            </a:r>
            <a:r>
              <a:rPr lang="ja-JP" altLang="en-US" sz="1400" dirty="0"/>
              <a:t>か月以内に、面接指導等の申出を行うよう直接勧奨しているか</a:t>
            </a:r>
          </a:p>
        </p:txBody>
      </p:sp>
      <p:sp>
        <p:nvSpPr>
          <p:cNvPr id="15" name="テキスト ボックス 14"/>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6" name="角丸四角形吹き出し 15"/>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4138548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0129427" y="1348442"/>
            <a:ext cx="1887761" cy="1086940"/>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969" dirty="0">
                <a:solidFill>
                  <a:schemeClr val="tx1"/>
                </a:solidFill>
              </a:rPr>
              <a:t>有給取得率の根拠となる資料・・・</a:t>
            </a:r>
            <a:endParaRPr lang="en-US" altLang="ja-JP" sz="969" dirty="0">
              <a:solidFill>
                <a:schemeClr val="tx1"/>
              </a:solidFill>
            </a:endParaRPr>
          </a:p>
          <a:p>
            <a:r>
              <a:rPr lang="ja-JP" altLang="en-US" sz="969" dirty="0">
                <a:solidFill>
                  <a:schemeClr val="tx1"/>
                </a:solidFill>
              </a:rPr>
              <a:t>勤怠システムから抽出した取得率や取得率について報告した会議資料等、客観的に評価できるもの</a:t>
            </a:r>
          </a:p>
        </p:txBody>
      </p:sp>
      <p:sp>
        <p:nvSpPr>
          <p:cNvPr id="11" name="正方形/長方形 10"/>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⑬年次有給休暇の取得促進</a:t>
            </a:r>
          </a:p>
        </p:txBody>
      </p:sp>
      <p:sp>
        <p:nvSpPr>
          <p:cNvPr id="12"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3" name="テキスト ボックス 12"/>
          <p:cNvSpPr txBox="1"/>
          <p:nvPr/>
        </p:nvSpPr>
        <p:spPr>
          <a:xfrm>
            <a:off x="381599" y="284400"/>
            <a:ext cx="9524399" cy="307777"/>
          </a:xfrm>
          <a:prstGeom prst="rect">
            <a:avLst/>
          </a:prstGeom>
          <a:noFill/>
        </p:spPr>
        <p:txBody>
          <a:bodyPr wrap="square" rtlCol="0">
            <a:spAutoFit/>
          </a:bodyPr>
          <a:lstStyle/>
          <a:p>
            <a:r>
              <a:rPr lang="ja-JP" altLang="en-US" sz="1400" dirty="0"/>
              <a:t>□有給取得率の根拠となる資料</a:t>
            </a:r>
          </a:p>
        </p:txBody>
      </p:sp>
      <p:sp>
        <p:nvSpPr>
          <p:cNvPr id="14" name="テキスト ボックス 13"/>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5" name="角丸四角形吹き出し 14"/>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29376353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吹き出し 9"/>
          <p:cNvSpPr/>
          <p:nvPr/>
        </p:nvSpPr>
        <p:spPr>
          <a:xfrm>
            <a:off x="10129428" y="1769713"/>
            <a:ext cx="1887760" cy="1192749"/>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rPr>
              <a:t>取得率</a:t>
            </a:r>
            <a:r>
              <a:rPr lang="en-US" altLang="ja-JP" sz="969" dirty="0">
                <a:solidFill>
                  <a:schemeClr val="tx1"/>
                </a:solidFill>
              </a:rPr>
              <a:t>50</a:t>
            </a:r>
            <a:r>
              <a:rPr lang="ja-JP" altLang="en-US" sz="969" dirty="0">
                <a:solidFill>
                  <a:schemeClr val="tx1"/>
                </a:solidFill>
              </a:rPr>
              <a:t>％未満の場合で、下記に該当する場合は、添付資料をご提出ください。</a:t>
            </a:r>
            <a:endParaRPr lang="en-US" altLang="ja-JP" sz="969" dirty="0">
              <a:solidFill>
                <a:schemeClr val="tx1"/>
              </a:solidFill>
            </a:endParaRPr>
          </a:p>
          <a:p>
            <a:endParaRPr lang="en-US" altLang="ja-JP" sz="969" dirty="0">
              <a:solidFill>
                <a:schemeClr val="tx1"/>
              </a:solidFill>
            </a:endParaRPr>
          </a:p>
          <a:p>
            <a:r>
              <a:rPr lang="ja-JP" altLang="en-US" sz="969" dirty="0">
                <a:solidFill>
                  <a:schemeClr val="tx1"/>
                </a:solidFill>
              </a:rPr>
              <a:t>①有給休暇取得促進に関する取組みや社内周知・取得啓発等の実績がある</a:t>
            </a:r>
          </a:p>
        </p:txBody>
      </p:sp>
      <p:sp>
        <p:nvSpPr>
          <p:cNvPr id="11" name="正方形/長方形 10"/>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⑬年次有給休暇の取得促進</a:t>
            </a:r>
          </a:p>
        </p:txBody>
      </p:sp>
      <p:sp>
        <p:nvSpPr>
          <p:cNvPr id="13"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4" name="テキスト ボックス 13"/>
          <p:cNvSpPr txBox="1"/>
          <p:nvPr/>
        </p:nvSpPr>
        <p:spPr>
          <a:xfrm>
            <a:off x="381599" y="284400"/>
            <a:ext cx="9524399" cy="307777"/>
          </a:xfrm>
          <a:prstGeom prst="rect">
            <a:avLst/>
          </a:prstGeom>
          <a:noFill/>
        </p:spPr>
        <p:txBody>
          <a:bodyPr wrap="square" rtlCol="0">
            <a:spAutoFit/>
          </a:bodyPr>
          <a:lstStyle/>
          <a:p>
            <a:r>
              <a:rPr lang="ja-JP" altLang="en-US" sz="1400" dirty="0"/>
              <a:t>□有給休暇取得促進に関する取組みや社内周知・取得啓発等の実績がわかる書類</a:t>
            </a:r>
          </a:p>
        </p:txBody>
      </p:sp>
      <p:sp>
        <p:nvSpPr>
          <p:cNvPr id="15" name="テキスト ボックス 14"/>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6" name="角丸四角形吹き出し 15"/>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4621452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⑭従業員の感染症予防対策</a:t>
            </a:r>
          </a:p>
        </p:txBody>
      </p:sp>
      <p:sp>
        <p:nvSpPr>
          <p:cNvPr id="10"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1" name="テキスト ボックス 10"/>
          <p:cNvSpPr txBox="1"/>
          <p:nvPr/>
        </p:nvSpPr>
        <p:spPr>
          <a:xfrm>
            <a:off x="381599" y="284400"/>
            <a:ext cx="9524399" cy="307777"/>
          </a:xfrm>
          <a:prstGeom prst="rect">
            <a:avLst/>
          </a:prstGeom>
          <a:noFill/>
        </p:spPr>
        <p:txBody>
          <a:bodyPr wrap="square" rtlCol="0">
            <a:spAutoFit/>
          </a:bodyPr>
          <a:lstStyle/>
          <a:p>
            <a:r>
              <a:rPr lang="ja-JP" altLang="en-US" sz="1400" dirty="0"/>
              <a:t>□予防接種に要する時間を出勤扱いとする取扱いまたは規定等はあるか</a:t>
            </a:r>
          </a:p>
        </p:txBody>
      </p:sp>
      <p:sp>
        <p:nvSpPr>
          <p:cNvPr id="12" name="テキスト ボックス 11"/>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3" name="角丸四角形吹き出し 12"/>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19110483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⑭従業員の感染症予防対策</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599" y="284400"/>
            <a:ext cx="9524399" cy="307777"/>
          </a:xfrm>
          <a:prstGeom prst="rect">
            <a:avLst/>
          </a:prstGeom>
          <a:noFill/>
        </p:spPr>
        <p:txBody>
          <a:bodyPr wrap="square" rtlCol="0">
            <a:spAutoFit/>
          </a:bodyPr>
          <a:lstStyle/>
          <a:p>
            <a:r>
              <a:rPr lang="ja-JP" altLang="en-US" sz="1400" dirty="0"/>
              <a:t>□感染症に罹患した際は、医師による出勤可能認定日まで出勤を要しないことを定めた取扱い、規定等はあるか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2700792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⑭従業員の感染症予防対策</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599" y="284400"/>
            <a:ext cx="9524399" cy="307777"/>
          </a:xfrm>
          <a:prstGeom prst="rect">
            <a:avLst/>
          </a:prstGeom>
          <a:noFill/>
        </p:spPr>
        <p:txBody>
          <a:bodyPr wrap="square" rtlCol="0">
            <a:spAutoFit/>
          </a:bodyPr>
          <a:lstStyle/>
          <a:p>
            <a:r>
              <a:rPr lang="ja-JP" altLang="en-US" sz="1400" dirty="0"/>
              <a:t>□インフルエンザ等の予防接種に要する費用補助（保険者等関係団体による補助制度含む）はあるか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1056533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9072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③特定保健指導の実施率</a:t>
            </a:r>
          </a:p>
        </p:txBody>
      </p:sp>
      <p:sp>
        <p:nvSpPr>
          <p:cNvPr id="4" name="テキスト ボックス 3"/>
          <p:cNvSpPr txBox="1"/>
          <p:nvPr/>
        </p:nvSpPr>
        <p:spPr>
          <a:xfrm>
            <a:off x="381600" y="284400"/>
            <a:ext cx="4747846" cy="307777"/>
          </a:xfrm>
          <a:prstGeom prst="rect">
            <a:avLst/>
          </a:prstGeom>
          <a:noFill/>
        </p:spPr>
        <p:txBody>
          <a:bodyPr wrap="square" rtlCol="0">
            <a:spAutoFit/>
          </a:bodyPr>
          <a:lstStyle/>
          <a:p>
            <a:r>
              <a:rPr lang="ja-JP" altLang="en-US" sz="1400" dirty="0"/>
              <a:t>□特定保健指導対象者の把握や勧奨の実績</a:t>
            </a:r>
          </a:p>
        </p:txBody>
      </p:sp>
      <p:sp>
        <p:nvSpPr>
          <p:cNvPr id="5" name="テキスト ボックス 4"/>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8" name="角丸四角形吹き出し 7"/>
          <p:cNvSpPr/>
          <p:nvPr/>
        </p:nvSpPr>
        <p:spPr>
          <a:xfrm>
            <a:off x="10129428" y="2141097"/>
            <a:ext cx="2382028" cy="1702052"/>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latin typeface="+mn-ea"/>
              </a:rPr>
              <a:t>実施率にて評価する項目のため、 原則添付資料は不要です。</a:t>
            </a:r>
            <a:endParaRPr lang="en-US" altLang="ja-JP" sz="1000" dirty="0">
              <a:solidFill>
                <a:schemeClr val="tx1"/>
              </a:solidFill>
              <a:latin typeface="+mn-ea"/>
            </a:endParaRPr>
          </a:p>
          <a:p>
            <a:endParaRPr lang="en-US" altLang="ja-JP" sz="1000" dirty="0">
              <a:solidFill>
                <a:schemeClr val="tx1"/>
              </a:solidFill>
              <a:latin typeface="+mn-ea"/>
            </a:endParaRPr>
          </a:p>
          <a:p>
            <a:r>
              <a:rPr lang="ja-JP" altLang="en-US" sz="1000" dirty="0">
                <a:solidFill>
                  <a:schemeClr val="tx1"/>
                </a:solidFill>
                <a:latin typeface="+mn-ea"/>
              </a:rPr>
              <a:t>実施率</a:t>
            </a:r>
            <a:r>
              <a:rPr lang="en-US" altLang="ja-JP" sz="1000" dirty="0">
                <a:solidFill>
                  <a:schemeClr val="tx1"/>
                </a:solidFill>
                <a:latin typeface="+mn-ea"/>
              </a:rPr>
              <a:t>30</a:t>
            </a:r>
            <a:r>
              <a:rPr lang="ja-JP" altLang="en-US" sz="1000" dirty="0">
                <a:solidFill>
                  <a:schemeClr val="tx1"/>
                </a:solidFill>
                <a:latin typeface="+mn-ea"/>
              </a:rPr>
              <a:t>％未満の場合で、下記に該当する場合は、添付資料をご提出ください。</a:t>
            </a:r>
            <a:endParaRPr lang="en-US" altLang="ja-JP" sz="1000" dirty="0">
              <a:solidFill>
                <a:schemeClr val="tx1"/>
              </a:solidFill>
              <a:latin typeface="+mn-ea"/>
            </a:endParaRPr>
          </a:p>
          <a:p>
            <a:r>
              <a:rPr lang="ja-JP" altLang="en-US" sz="1000" dirty="0">
                <a:solidFill>
                  <a:schemeClr val="tx1"/>
                </a:solidFill>
                <a:latin typeface="+mn-ea"/>
              </a:rPr>
              <a:t>①特定保健指導の勧奨の実績がある</a:t>
            </a:r>
          </a:p>
          <a:p>
            <a:r>
              <a:rPr lang="ja-JP" altLang="en-US" sz="1000" dirty="0">
                <a:solidFill>
                  <a:schemeClr val="tx1"/>
                </a:solidFill>
                <a:latin typeface="+mn-ea"/>
              </a:rPr>
              <a:t>②就業時間中に特定保健指導が受けられるような配慮がある</a:t>
            </a:r>
          </a:p>
        </p:txBody>
      </p:sp>
      <p:sp>
        <p:nvSpPr>
          <p:cNvPr id="9"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0" name="角丸四角形吹き出し 9"/>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28869480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⑭従業員の感染症予防対策</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599" y="284400"/>
            <a:ext cx="9524399" cy="307777"/>
          </a:xfrm>
          <a:prstGeom prst="rect">
            <a:avLst/>
          </a:prstGeom>
          <a:noFill/>
        </p:spPr>
        <p:txBody>
          <a:bodyPr wrap="square" rtlCol="0">
            <a:spAutoFit/>
          </a:bodyPr>
          <a:lstStyle/>
          <a:p>
            <a:r>
              <a:rPr lang="ja-JP" altLang="en-US" sz="1400" dirty="0"/>
              <a:t>□アルコール等の消毒液設置、並びにマスクを常備しているか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14172376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⑮経営者による健康経営・健康宣言の社内外への発信および経営者の健診受診状況</a:t>
            </a:r>
          </a:p>
        </p:txBody>
      </p:sp>
      <p:sp>
        <p:nvSpPr>
          <p:cNvPr id="10" name="コンテンツ プレースホルダー 7"/>
          <p:cNvSpPr>
            <a:spLocks noGrp="1"/>
          </p:cNvSpPr>
          <p:nvPr>
            <p:ph idx="1"/>
          </p:nvPr>
        </p:nvSpPr>
        <p:spPr>
          <a:xfrm>
            <a:off x="0" y="1052507"/>
            <a:ext cx="9905999" cy="5805492"/>
          </a:xfrm>
        </p:spPr>
        <p:txBody>
          <a:bodyPr/>
          <a:lstStyle/>
          <a:p>
            <a:endParaRPr kumimoji="1" lang="ja-JP" altLang="en-US" dirty="0"/>
          </a:p>
        </p:txBody>
      </p:sp>
      <p:sp>
        <p:nvSpPr>
          <p:cNvPr id="11" name="テキスト ボックス 10"/>
          <p:cNvSpPr txBox="1"/>
          <p:nvPr/>
        </p:nvSpPr>
        <p:spPr>
          <a:xfrm>
            <a:off x="381599" y="284400"/>
            <a:ext cx="9524399" cy="523220"/>
          </a:xfrm>
          <a:prstGeom prst="rect">
            <a:avLst/>
          </a:prstGeom>
          <a:noFill/>
        </p:spPr>
        <p:txBody>
          <a:bodyPr wrap="square" rtlCol="0">
            <a:spAutoFit/>
          </a:bodyPr>
          <a:lstStyle/>
          <a:p>
            <a:r>
              <a:rPr lang="ja-JP" altLang="en-US" sz="1400" dirty="0"/>
              <a:t>□経営者が従業員の健康管理に係る経営課題・健康課題を認識し、組織として健康づくりに取組む方針等を明文化しているか</a:t>
            </a:r>
          </a:p>
        </p:txBody>
      </p:sp>
      <p:sp>
        <p:nvSpPr>
          <p:cNvPr id="12" name="テキスト ボックス 11"/>
          <p:cNvSpPr txBox="1"/>
          <p:nvPr/>
        </p:nvSpPr>
        <p:spPr>
          <a:xfrm>
            <a:off x="381600" y="74473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3" name="角丸四角形吹き出し 12"/>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1993149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⑮経営者による健康経営・健康宣言の社内外への発信および経営者の健診受診状況</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599" y="284400"/>
            <a:ext cx="9524399" cy="307777"/>
          </a:xfrm>
          <a:prstGeom prst="rect">
            <a:avLst/>
          </a:prstGeom>
          <a:noFill/>
        </p:spPr>
        <p:txBody>
          <a:bodyPr wrap="square" rtlCol="0">
            <a:spAutoFit/>
          </a:bodyPr>
          <a:lstStyle/>
          <a:p>
            <a:r>
              <a:rPr lang="ja-JP" altLang="en-US" sz="1400" dirty="0"/>
              <a:t>□方針について、社内外に発信し取り組みを進めているか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5331981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0129428" y="1607370"/>
            <a:ext cx="1887760" cy="719372"/>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969" dirty="0">
                <a:solidFill>
                  <a:schemeClr val="tx1"/>
                </a:solidFill>
              </a:rPr>
              <a:t>経営者自身が健診を受診していることが分かる資料・・・</a:t>
            </a:r>
            <a:endParaRPr lang="en-US" altLang="ja-JP" sz="969" dirty="0">
              <a:solidFill>
                <a:schemeClr val="tx1"/>
              </a:solidFill>
            </a:endParaRPr>
          </a:p>
          <a:p>
            <a:r>
              <a:rPr lang="ja-JP" altLang="en-US" sz="969" dirty="0">
                <a:solidFill>
                  <a:schemeClr val="tx1"/>
                </a:solidFill>
              </a:rPr>
              <a:t>申請時から</a:t>
            </a:r>
            <a:r>
              <a:rPr lang="en-US" altLang="ja-JP" sz="969" dirty="0">
                <a:solidFill>
                  <a:schemeClr val="tx1"/>
                </a:solidFill>
              </a:rPr>
              <a:t>1</a:t>
            </a:r>
            <a:r>
              <a:rPr lang="ja-JP" altLang="en-US" sz="969" dirty="0">
                <a:solidFill>
                  <a:schemeClr val="tx1"/>
                </a:solidFill>
              </a:rPr>
              <a:t>年以内の受診状況をリスト化したもの等</a:t>
            </a:r>
          </a:p>
        </p:txBody>
      </p:sp>
      <p:sp>
        <p:nvSpPr>
          <p:cNvPr id="11" name="正方形/長方形 10"/>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⑮経営者による健康経営・健康宣言の社内外への発信および経営者の健診受診状況</a:t>
            </a:r>
          </a:p>
        </p:txBody>
      </p:sp>
      <p:sp>
        <p:nvSpPr>
          <p:cNvPr id="13"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4" name="テキスト ボックス 13"/>
          <p:cNvSpPr txBox="1"/>
          <p:nvPr/>
        </p:nvSpPr>
        <p:spPr>
          <a:xfrm>
            <a:off x="381599" y="284400"/>
            <a:ext cx="9524399" cy="307777"/>
          </a:xfrm>
          <a:prstGeom prst="rect">
            <a:avLst/>
          </a:prstGeom>
          <a:noFill/>
        </p:spPr>
        <p:txBody>
          <a:bodyPr wrap="square" rtlCol="0">
            <a:spAutoFit/>
          </a:bodyPr>
          <a:lstStyle/>
          <a:p>
            <a:r>
              <a:rPr lang="ja-JP" altLang="en-US" sz="1400" dirty="0"/>
              <a:t>□経営者自身が</a:t>
            </a:r>
            <a:r>
              <a:rPr lang="en-US" altLang="ja-JP" sz="1400" dirty="0"/>
              <a:t>1</a:t>
            </a:r>
            <a:r>
              <a:rPr lang="ja-JP" altLang="en-US" sz="1400" dirty="0"/>
              <a:t>年に</a:t>
            </a:r>
            <a:r>
              <a:rPr lang="en-US" altLang="ja-JP" sz="1400" dirty="0"/>
              <a:t>1</a:t>
            </a:r>
            <a:r>
              <a:rPr lang="ja-JP" altLang="en-US" sz="1400" dirty="0"/>
              <a:t>回健診を受診しているか（労働安全衛生法に基づく一般定期健診以上の健診）</a:t>
            </a:r>
          </a:p>
        </p:txBody>
      </p:sp>
      <p:sp>
        <p:nvSpPr>
          <p:cNvPr id="15" name="テキスト ボックス 14"/>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6" name="角丸四角形吹き出し 15"/>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21977123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⑯従業員の健康の保持・増進に関する計画策定及び策定した計画に基づく実施</a:t>
            </a:r>
          </a:p>
        </p:txBody>
      </p:sp>
      <p:sp>
        <p:nvSpPr>
          <p:cNvPr id="10"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1" name="テキスト ボックス 10"/>
          <p:cNvSpPr txBox="1"/>
          <p:nvPr/>
        </p:nvSpPr>
        <p:spPr>
          <a:xfrm>
            <a:off x="381599" y="284400"/>
            <a:ext cx="9524399" cy="307777"/>
          </a:xfrm>
          <a:prstGeom prst="rect">
            <a:avLst/>
          </a:prstGeom>
          <a:noFill/>
        </p:spPr>
        <p:txBody>
          <a:bodyPr wrap="square" rtlCol="0">
            <a:spAutoFit/>
          </a:bodyPr>
          <a:lstStyle/>
          <a:p>
            <a:r>
              <a:rPr lang="ja-JP" altLang="en-US" sz="1400" dirty="0"/>
              <a:t>□従業員の健康の保持・増進に関する計画書が策定されているか</a:t>
            </a:r>
          </a:p>
        </p:txBody>
      </p:sp>
      <p:sp>
        <p:nvSpPr>
          <p:cNvPr id="12" name="テキスト ボックス 11"/>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3" name="角丸四角形吹き出し 12"/>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33068823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⑯従業員の健康の保持・増進に関する計画策定及び策定した計画に基づく実施</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599" y="284400"/>
            <a:ext cx="9524399" cy="307777"/>
          </a:xfrm>
          <a:prstGeom prst="rect">
            <a:avLst/>
          </a:prstGeom>
          <a:noFill/>
        </p:spPr>
        <p:txBody>
          <a:bodyPr wrap="square" rtlCol="0">
            <a:spAutoFit/>
          </a:bodyPr>
          <a:lstStyle/>
          <a:p>
            <a:r>
              <a:rPr lang="ja-JP" altLang="en-US" sz="1400" dirty="0"/>
              <a:t>□健康の保持増進に関する計画推進に関する具体的なスケジュールが策定されているか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11463214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⑯従業員の健康の保持・増進に関する計画策定及び策定した計画に基づく実施</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599" y="284400"/>
            <a:ext cx="9524399" cy="307777"/>
          </a:xfrm>
          <a:prstGeom prst="rect">
            <a:avLst/>
          </a:prstGeom>
          <a:noFill/>
        </p:spPr>
        <p:txBody>
          <a:bodyPr wrap="square" rtlCol="0">
            <a:spAutoFit/>
          </a:bodyPr>
          <a:lstStyle/>
          <a:p>
            <a:r>
              <a:rPr lang="ja-JP" altLang="en-US" sz="1400" dirty="0"/>
              <a:t>□スケジュールに基づいた実施がなされているか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2924058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⑯従業員の健康の保持・増進に関する計画策定及び策定した計画に基づく実施</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599" y="284400"/>
            <a:ext cx="9524399" cy="307777"/>
          </a:xfrm>
          <a:prstGeom prst="rect">
            <a:avLst/>
          </a:prstGeom>
          <a:noFill/>
        </p:spPr>
        <p:txBody>
          <a:bodyPr wrap="square" rtlCol="0">
            <a:spAutoFit/>
          </a:bodyPr>
          <a:lstStyle/>
          <a:p>
            <a:r>
              <a:rPr lang="ja-JP" altLang="en-US" sz="1400" dirty="0"/>
              <a:t>□実施による改善や実施結果に基づく振り返りがなされているか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38671566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⑯従業員の健康の保持・増進に関する計画策定及び策定した計画に基づく実施</a:t>
            </a:r>
          </a:p>
        </p:txBody>
      </p:sp>
      <p:sp>
        <p:nvSpPr>
          <p:cNvPr id="11"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2" name="テキスト ボックス 11"/>
          <p:cNvSpPr txBox="1"/>
          <p:nvPr/>
        </p:nvSpPr>
        <p:spPr>
          <a:xfrm>
            <a:off x="381599" y="284400"/>
            <a:ext cx="9524399" cy="307777"/>
          </a:xfrm>
          <a:prstGeom prst="rect">
            <a:avLst/>
          </a:prstGeom>
          <a:noFill/>
        </p:spPr>
        <p:txBody>
          <a:bodyPr wrap="square" rtlCol="0">
            <a:spAutoFit/>
          </a:bodyPr>
          <a:lstStyle/>
          <a:p>
            <a:r>
              <a:rPr lang="ja-JP" altLang="en-US" sz="1400" dirty="0"/>
              <a:t>□健康の保持増進に関する計画、取り組みが、従業員と共有できているか</a:t>
            </a:r>
          </a:p>
        </p:txBody>
      </p:sp>
      <p:sp>
        <p:nvSpPr>
          <p:cNvPr id="13" name="テキスト ボックス 12"/>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2150281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④家族（</a:t>
            </a:r>
            <a:r>
              <a:rPr lang="en-US" altLang="ja-JP" sz="1400" dirty="0">
                <a:solidFill>
                  <a:schemeClr val="tx1"/>
                </a:solidFill>
                <a:latin typeface="+mn-ea"/>
              </a:rPr>
              <a:t>40</a:t>
            </a:r>
            <a:r>
              <a:rPr lang="ja-JP" altLang="en-US" sz="1400" dirty="0">
                <a:solidFill>
                  <a:schemeClr val="tx1"/>
                </a:solidFill>
                <a:latin typeface="+mn-ea"/>
              </a:rPr>
              <a:t>歳以上の被扶養者）の特定健診受診率</a:t>
            </a:r>
          </a:p>
        </p:txBody>
      </p:sp>
      <p:sp>
        <p:nvSpPr>
          <p:cNvPr id="8" name="角丸四角形吹き出し 7"/>
          <p:cNvSpPr/>
          <p:nvPr/>
        </p:nvSpPr>
        <p:spPr>
          <a:xfrm>
            <a:off x="10084594" y="1769713"/>
            <a:ext cx="1932594" cy="1806406"/>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70" dirty="0">
                <a:solidFill>
                  <a:schemeClr val="tx1"/>
                </a:solidFill>
                <a:latin typeface="+mn-ea"/>
              </a:rPr>
              <a:t>受診率にて評価する項目のため、原則添付資料は不要です。</a:t>
            </a:r>
            <a:endParaRPr lang="en-US" altLang="ja-JP" sz="970" dirty="0">
              <a:solidFill>
                <a:schemeClr val="tx1"/>
              </a:solidFill>
              <a:latin typeface="+mn-ea"/>
            </a:endParaRPr>
          </a:p>
          <a:p>
            <a:endParaRPr lang="en-US" altLang="ja-JP" sz="970" dirty="0">
              <a:solidFill>
                <a:schemeClr val="tx1"/>
              </a:solidFill>
              <a:latin typeface="+mn-ea"/>
            </a:endParaRPr>
          </a:p>
          <a:p>
            <a:r>
              <a:rPr lang="ja-JP" altLang="en-US" sz="970" dirty="0">
                <a:solidFill>
                  <a:schemeClr val="tx1"/>
                </a:solidFill>
                <a:latin typeface="+mn-ea"/>
              </a:rPr>
              <a:t>受診率</a:t>
            </a:r>
            <a:r>
              <a:rPr lang="en-US" altLang="ja-JP" sz="970" dirty="0">
                <a:solidFill>
                  <a:schemeClr val="tx1"/>
                </a:solidFill>
                <a:latin typeface="+mn-ea"/>
              </a:rPr>
              <a:t>30</a:t>
            </a:r>
            <a:r>
              <a:rPr lang="ja-JP" altLang="en-US" sz="970" dirty="0">
                <a:solidFill>
                  <a:schemeClr val="tx1"/>
                </a:solidFill>
                <a:latin typeface="+mn-ea"/>
              </a:rPr>
              <a:t>％未満の場合で、下記に該当する場合は、添付資料をご提出ください。</a:t>
            </a:r>
            <a:endParaRPr lang="en-US" altLang="ja-JP" sz="970" dirty="0">
              <a:solidFill>
                <a:schemeClr val="tx1"/>
              </a:solidFill>
              <a:latin typeface="+mn-ea"/>
            </a:endParaRPr>
          </a:p>
          <a:p>
            <a:r>
              <a:rPr lang="ja-JP" altLang="en-US" sz="970" dirty="0">
                <a:solidFill>
                  <a:schemeClr val="tx1"/>
                </a:solidFill>
                <a:latin typeface="+mn-ea"/>
              </a:rPr>
              <a:t>①家族に対して会社から受診勧奨している（被保険者を通じた勧奨も可）</a:t>
            </a:r>
          </a:p>
        </p:txBody>
      </p:sp>
      <p:sp>
        <p:nvSpPr>
          <p:cNvPr id="11" name="テキスト ボックス 10"/>
          <p:cNvSpPr txBox="1"/>
          <p:nvPr/>
        </p:nvSpPr>
        <p:spPr>
          <a:xfrm>
            <a:off x="381600" y="284400"/>
            <a:ext cx="4747846" cy="307777"/>
          </a:xfrm>
          <a:prstGeom prst="rect">
            <a:avLst/>
          </a:prstGeom>
          <a:noFill/>
        </p:spPr>
        <p:txBody>
          <a:bodyPr wrap="square" rtlCol="0">
            <a:spAutoFit/>
          </a:bodyPr>
          <a:lstStyle/>
          <a:p>
            <a:r>
              <a:rPr lang="ja-JP" altLang="en-US" sz="1400" dirty="0" smtClean="0"/>
              <a:t>□</a:t>
            </a:r>
            <a:r>
              <a:rPr lang="ja-JP" altLang="en-US" sz="1400" dirty="0"/>
              <a:t>特定健診に関する勧奨実績</a:t>
            </a:r>
          </a:p>
        </p:txBody>
      </p:sp>
      <p:sp>
        <p:nvSpPr>
          <p:cNvPr id="12" name="テキスト ボックス 11"/>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3"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4" name="角丸四角形吹き出し 13"/>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2171135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⑤治療中の従業員に対する支援体制</a:t>
            </a:r>
          </a:p>
        </p:txBody>
      </p:sp>
      <p:sp>
        <p:nvSpPr>
          <p:cNvPr id="11" name="テキスト ボックス 10"/>
          <p:cNvSpPr txBox="1"/>
          <p:nvPr/>
        </p:nvSpPr>
        <p:spPr>
          <a:xfrm>
            <a:off x="381600" y="284400"/>
            <a:ext cx="9070218" cy="307777"/>
          </a:xfrm>
          <a:prstGeom prst="rect">
            <a:avLst/>
          </a:prstGeom>
          <a:noFill/>
        </p:spPr>
        <p:txBody>
          <a:bodyPr wrap="square" rtlCol="0">
            <a:spAutoFit/>
          </a:bodyPr>
          <a:lstStyle/>
          <a:p>
            <a:r>
              <a:rPr lang="ja-JP" altLang="en-US" sz="1400" dirty="0"/>
              <a:t>□限度額認定証等の健康保険給付や厚生年金保険等の公的保険制度・支援制度に関する周知を行っているか</a:t>
            </a:r>
          </a:p>
        </p:txBody>
      </p:sp>
      <p:sp>
        <p:nvSpPr>
          <p:cNvPr id="12" name="テキスト ボックス 11"/>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4"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5" name="角丸四角形吹き出し 14"/>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2798827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⑤治療中の従業員に対する支援体制</a:t>
            </a:r>
          </a:p>
        </p:txBody>
      </p:sp>
      <p:sp>
        <p:nvSpPr>
          <p:cNvPr id="12"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3" name="テキスト ボックス 12"/>
          <p:cNvSpPr txBox="1"/>
          <p:nvPr/>
        </p:nvSpPr>
        <p:spPr>
          <a:xfrm>
            <a:off x="381600" y="284400"/>
            <a:ext cx="9070218" cy="307777"/>
          </a:xfrm>
          <a:prstGeom prst="rect">
            <a:avLst/>
          </a:prstGeom>
          <a:noFill/>
        </p:spPr>
        <p:txBody>
          <a:bodyPr wrap="square" rtlCol="0">
            <a:spAutoFit/>
          </a:bodyPr>
          <a:lstStyle/>
          <a:p>
            <a:r>
              <a:rPr lang="ja-JP" altLang="en-US" sz="1400" dirty="0"/>
              <a:t>□従業員や管理者に対して、治療と職場生活に関する両立支援の意識啓発を行っているか</a:t>
            </a:r>
          </a:p>
        </p:txBody>
      </p:sp>
      <p:sp>
        <p:nvSpPr>
          <p:cNvPr id="14" name="テキスト ボックス 13"/>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5" name="角丸四角形吹き出し 14"/>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2610036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⑤治療中の従業員に対する支援体制</a:t>
            </a:r>
          </a:p>
        </p:txBody>
      </p:sp>
      <p:sp>
        <p:nvSpPr>
          <p:cNvPr id="12"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3" name="テキスト ボックス 12"/>
          <p:cNvSpPr txBox="1"/>
          <p:nvPr/>
        </p:nvSpPr>
        <p:spPr>
          <a:xfrm>
            <a:off x="381600" y="284400"/>
            <a:ext cx="9070218" cy="307777"/>
          </a:xfrm>
          <a:prstGeom prst="rect">
            <a:avLst/>
          </a:prstGeom>
          <a:noFill/>
        </p:spPr>
        <p:txBody>
          <a:bodyPr wrap="square" rtlCol="0">
            <a:spAutoFit/>
          </a:bodyPr>
          <a:lstStyle/>
          <a:p>
            <a:r>
              <a:rPr lang="ja-JP" altLang="en-US" sz="1400" dirty="0"/>
              <a:t>□治療と職場生活の両立に関する相談窓口を設置し、周知しているか</a:t>
            </a:r>
          </a:p>
        </p:txBody>
      </p:sp>
      <p:sp>
        <p:nvSpPr>
          <p:cNvPr id="14" name="テキスト ボックス 13"/>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5" name="角丸四角形吹き出し 14"/>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1324802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0" y="-1"/>
            <a:ext cx="9906000" cy="29160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⑤治療中の従業員に対する支援体制</a:t>
            </a:r>
          </a:p>
        </p:txBody>
      </p:sp>
      <p:sp>
        <p:nvSpPr>
          <p:cNvPr id="12" name="コンテンツ プレースホルダー 7"/>
          <p:cNvSpPr>
            <a:spLocks noGrp="1"/>
          </p:cNvSpPr>
          <p:nvPr>
            <p:ph idx="1"/>
          </p:nvPr>
        </p:nvSpPr>
        <p:spPr>
          <a:xfrm>
            <a:off x="0" y="828300"/>
            <a:ext cx="9905999" cy="6029699"/>
          </a:xfrm>
        </p:spPr>
        <p:txBody>
          <a:bodyPr/>
          <a:lstStyle/>
          <a:p>
            <a:endParaRPr kumimoji="1" lang="ja-JP" altLang="en-US" dirty="0"/>
          </a:p>
        </p:txBody>
      </p:sp>
      <p:sp>
        <p:nvSpPr>
          <p:cNvPr id="13" name="テキスト ボックス 12"/>
          <p:cNvSpPr txBox="1"/>
          <p:nvPr/>
        </p:nvSpPr>
        <p:spPr>
          <a:xfrm>
            <a:off x="381600" y="284400"/>
            <a:ext cx="9070218" cy="307777"/>
          </a:xfrm>
          <a:prstGeom prst="rect">
            <a:avLst/>
          </a:prstGeom>
          <a:noFill/>
        </p:spPr>
        <p:txBody>
          <a:bodyPr wrap="square" rtlCol="0">
            <a:spAutoFit/>
          </a:bodyPr>
          <a:lstStyle/>
          <a:p>
            <a:r>
              <a:rPr lang="ja-JP" altLang="en-US" sz="1400" dirty="0"/>
              <a:t>□時間単位の休暇制度、短時間勤務制度、時差出勤制度のいずれかが規定されているか</a:t>
            </a:r>
          </a:p>
        </p:txBody>
      </p:sp>
      <p:sp>
        <p:nvSpPr>
          <p:cNvPr id="14" name="テキスト ボックス 13"/>
          <p:cNvSpPr txBox="1"/>
          <p:nvPr/>
        </p:nvSpPr>
        <p:spPr>
          <a:xfrm>
            <a:off x="381600" y="518400"/>
            <a:ext cx="4747846" cy="307777"/>
          </a:xfrm>
          <a:prstGeom prst="rect">
            <a:avLst/>
          </a:prstGeom>
          <a:noFill/>
        </p:spPr>
        <p:txBody>
          <a:bodyPr wrap="square" rtlCol="0">
            <a:spAutoFit/>
          </a:bodyPr>
          <a:lstStyle/>
          <a:p>
            <a:r>
              <a:rPr lang="ja-JP" altLang="en-US" sz="1400" dirty="0"/>
              <a:t>　</a:t>
            </a:r>
            <a:r>
              <a:rPr lang="ja-JP" altLang="en-US" sz="1400" dirty="0">
                <a:sym typeface="Wingdings" panose="05000000000000000000" pitchFamily="2" charset="2"/>
              </a:rPr>
              <a:t></a:t>
            </a:r>
            <a:endParaRPr lang="ja-JP" altLang="en-US" sz="1400" dirty="0"/>
          </a:p>
        </p:txBody>
      </p:sp>
      <p:sp>
        <p:nvSpPr>
          <p:cNvPr id="15" name="角丸四角形吹き出し 14"/>
          <p:cNvSpPr/>
          <p:nvPr/>
        </p:nvSpPr>
        <p:spPr>
          <a:xfrm>
            <a:off x="10129428" y="450849"/>
            <a:ext cx="1887760" cy="735155"/>
          </a:xfrm>
          <a:prstGeom prst="wedgeRoundRectCallout">
            <a:avLst>
              <a:gd name="adj1" fmla="val -60019"/>
              <a:gd name="adj2" fmla="val -35672"/>
              <a:gd name="adj3" fmla="val 16667"/>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69" dirty="0">
                <a:solidFill>
                  <a:schemeClr val="tx1"/>
                </a:solidFill>
                <a:sym typeface="Wingdings" panose="05000000000000000000" pitchFamily="2" charset="2"/>
              </a:rPr>
              <a:t>～につきましては、</a:t>
            </a:r>
            <a:endParaRPr lang="en-US" altLang="ja-JP" sz="969" dirty="0">
              <a:solidFill>
                <a:schemeClr val="tx1"/>
              </a:solidFill>
              <a:sym typeface="Wingdings" panose="05000000000000000000" pitchFamily="2" charset="2"/>
            </a:endParaRPr>
          </a:p>
          <a:p>
            <a:r>
              <a:rPr lang="ja-JP" altLang="en-US" sz="969" dirty="0">
                <a:solidFill>
                  <a:schemeClr val="tx1"/>
                </a:solidFill>
                <a:sym typeface="Wingdings" panose="05000000000000000000" pitchFamily="2" charset="2"/>
              </a:rPr>
              <a:t>事業所にて添付された資料の内容について詳しくご説明</a:t>
            </a:r>
            <a:r>
              <a:rPr lang="ja-JP" altLang="en-US" sz="969" dirty="0" smtClean="0">
                <a:solidFill>
                  <a:schemeClr val="tx1"/>
                </a:solidFill>
                <a:sym typeface="Wingdings" panose="05000000000000000000" pitchFamily="2" charset="2"/>
              </a:rPr>
              <a:t>ください。</a:t>
            </a:r>
          </a:p>
        </p:txBody>
      </p:sp>
    </p:spTree>
    <p:extLst>
      <p:ext uri="{BB962C8B-B14F-4D97-AF65-F5344CB8AC3E}">
        <p14:creationId xmlns:p14="http://schemas.microsoft.com/office/powerpoint/2010/main" val="90039731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588</TotalTime>
  <Words>2898</Words>
  <Application>Microsoft Office PowerPoint</Application>
  <PresentationFormat>A4 210 x 297 mm</PresentationFormat>
  <Paragraphs>284</Paragraphs>
  <Slides>48</Slides>
  <Notes>13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48</vt:i4>
      </vt:variant>
    </vt:vector>
  </HeadingPairs>
  <TitlesOfParts>
    <vt:vector size="56" baseType="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洪　瑛志</dc:creator>
  <cp:lastModifiedBy>洪　瑛志</cp:lastModifiedBy>
  <cp:revision>68</cp:revision>
  <dcterms:created xsi:type="dcterms:W3CDTF">2022-10-04T05:14:12Z</dcterms:created>
  <dcterms:modified xsi:type="dcterms:W3CDTF">2025-04-15T04:33:22Z</dcterms:modified>
</cp:coreProperties>
</file>