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handoutMasterIdLst>
    <p:handoutMasterId r:id="rId50"/>
  </p:handoutMasterIdLst>
  <p:sldIdLst>
    <p:sldId id="302" r:id="rId2"/>
    <p:sldId id="257" r:id="rId3"/>
    <p:sldId id="258" r:id="rId4"/>
    <p:sldId id="303"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 id="{28D2C232-775B-463E-9118-0EB722E76D89}">
          <p14:sldIdLst>
            <p14:sldId id="302"/>
          </p14:sldIdLst>
        </p14:section>
        <p14:section name="➁健診の有所見率の改善" id="{EBDED353-FF37-4A1F-87A8-37F39B26F0E3}">
          <p14:sldIdLst>
            <p14:sldId id="257"/>
          </p14:sldIdLst>
        </p14:section>
        <p14:section name="③特定保健指導の実施率" id="{857D24A5-C14A-4B41-807E-9DA2CC3380EA}">
          <p14:sldIdLst>
            <p14:sldId id="258"/>
          </p14:sldIdLst>
        </p14:section>
        <p14:section name="④家族（40歳以上の被扶養者）の特定健診受診率" id="{54176279-CD3E-4CC6-A772-FD41ED65830C}">
          <p14:sldIdLst>
            <p14:sldId id="303"/>
          </p14:sldIdLst>
        </p14:section>
        <p14:section name="⑤治療中の従業員に対する支援制度" id="{F3B14C18-431A-4B89-9089-0B0899997360}">
          <p14:sldIdLst>
            <p14:sldId id="259"/>
            <p14:sldId id="260"/>
            <p14:sldId id="261"/>
            <p14:sldId id="262"/>
            <p14:sldId id="263"/>
          </p14:sldIdLst>
        </p14:section>
        <p14:section name="⑥メンタルヘルス対策に関する計画書の策定と情報共有" id="{962DFBBF-F8F5-461B-BA1F-E3053A74A58C}">
          <p14:sldIdLst>
            <p14:sldId id="264"/>
            <p14:sldId id="265"/>
          </p14:sldIdLst>
        </p14:section>
        <p14:section name="⑦ストレスチェックの取組状況" id="{DEE0DB69-D555-42BA-A411-D0BB5B5E9498}">
          <p14:sldIdLst>
            <p14:sldId id="266"/>
            <p14:sldId id="267"/>
            <p14:sldId id="268"/>
          </p14:sldIdLst>
        </p14:section>
        <p14:section name="⑧メンタルヘルスケアの取組み" id="{365570F4-57BB-4305-BE38-5CDA63DF709D}">
          <p14:sldIdLst>
            <p14:sldId id="269"/>
            <p14:sldId id="270"/>
            <p14:sldId id="271"/>
            <p14:sldId id="272"/>
          </p14:sldIdLst>
        </p14:section>
        <p14:section name="⑨メンタルヘルス不調者への対応方針、休職後の職場復帰等の支援制度" id="{67F5A03D-C821-4F55-BCAE-129440E7E1C6}">
          <p14:sldIdLst>
            <p14:sldId id="273"/>
            <p14:sldId id="274"/>
            <p14:sldId id="275"/>
            <p14:sldId id="276"/>
          </p14:sldIdLst>
        </p14:section>
        <p14:section name="⑩過重労働防止策に関する計画と情報共有" id="{8D698813-9AF5-48B3-A294-8BE7799DDFAD}">
          <p14:sldIdLst>
            <p14:sldId id="277"/>
            <p14:sldId id="278"/>
          </p14:sldIdLst>
        </p14:section>
        <p14:section name="⑪時間外・休日労働時間に対する管理体制" id="{ACFB8ADE-6F0A-4A1D-8E39-BCDB109FDCE7}">
          <p14:sldIdLst>
            <p14:sldId id="279"/>
            <p14:sldId id="280"/>
            <p14:sldId id="281"/>
            <p14:sldId id="282"/>
            <p14:sldId id="283"/>
          </p14:sldIdLst>
        </p14:section>
        <p14:section name="⑫月の時間外・休日労働時間が80時間を超える従業員に対する支援体制" id="{878152D8-6D1C-4F9D-A5F3-15572ED43687}">
          <p14:sldIdLst>
            <p14:sldId id="284"/>
            <p14:sldId id="285"/>
            <p14:sldId id="286"/>
            <p14:sldId id="287"/>
          </p14:sldIdLst>
        </p14:section>
        <p14:section name="⑬年次有給休暇の取得促進" id="{5EC53DF7-479A-4BFC-93D4-0D8BF6EAC154}">
          <p14:sldIdLst>
            <p14:sldId id="288"/>
            <p14:sldId id="289"/>
          </p14:sldIdLst>
        </p14:section>
        <p14:section name="⑭従業員の感染症予防対策" id="{5DE02D74-CC17-42F8-B5EA-55063D56D8B1}">
          <p14:sldIdLst>
            <p14:sldId id="290"/>
            <p14:sldId id="291"/>
            <p14:sldId id="292"/>
            <p14:sldId id="293"/>
          </p14:sldIdLst>
        </p14:section>
        <p14:section name="⑮経営者による健康経営・健康宣言の社内外への発信および経営者の健診受診状況" id="{97158E5F-40CE-4DC6-A005-246D7343EFAF}">
          <p14:sldIdLst>
            <p14:sldId id="294"/>
            <p14:sldId id="295"/>
            <p14:sldId id="296"/>
          </p14:sldIdLst>
        </p14:section>
        <p14:section name="⑯従業員の健康の保持・増進に関する計画策定及び策定した計画に基づく実施" id="{74F0F813-DBA7-4BC7-AE19-E58814D7AEFD}">
          <p14:sldIdLst>
            <p14:sldId id="297"/>
            <p14:sldId id="298"/>
            <p14:sldId id="299"/>
            <p14:sldId id="300"/>
            <p14:sldId id="30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洪　瑛志" initials="洪　瑛志" lastIdx="3" clrIdx="0">
    <p:extLst>
      <p:ext uri="{19B8F6BF-5375-455C-9EA6-DF929625EA0E}">
        <p15:presenceInfo xmlns:p15="http://schemas.microsoft.com/office/powerpoint/2012/main" userId="S-1-5-21-3552043092-2804328495-2295389631-79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57" autoAdjust="0"/>
  </p:normalViewPr>
  <p:slideViewPr>
    <p:cSldViewPr snapToGrid="0">
      <p:cViewPr varScale="1">
        <p:scale>
          <a:sx n="71" d="100"/>
          <a:sy n="71" d="100"/>
        </p:scale>
        <p:origin x="3186" y="6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5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9" Type="http://schemas.openxmlformats.org/officeDocument/2006/relationships/slide" Target="slides/slide39.xml"/><Relationship Id="rId21" Type="http://schemas.openxmlformats.org/officeDocument/2006/relationships/slide" Target="slides/slide21.xml"/><Relationship Id="rId34" Type="http://schemas.openxmlformats.org/officeDocument/2006/relationships/slide" Target="slides/slide34.xml"/><Relationship Id="rId42" Type="http://schemas.openxmlformats.org/officeDocument/2006/relationships/slide" Target="slides/slide42.xml"/><Relationship Id="rId47" Type="http://schemas.openxmlformats.org/officeDocument/2006/relationships/slide" Target="slides/slide47.xml"/><Relationship Id="rId7" Type="http://schemas.openxmlformats.org/officeDocument/2006/relationships/slide" Target="slides/slide7.xml"/><Relationship Id="rId2" Type="http://schemas.openxmlformats.org/officeDocument/2006/relationships/slide" Target="slides/slide2.xml"/><Relationship Id="rId16" Type="http://schemas.openxmlformats.org/officeDocument/2006/relationships/slide" Target="slides/slide16.xml"/><Relationship Id="rId29" Type="http://schemas.openxmlformats.org/officeDocument/2006/relationships/slide" Target="slides/slide29.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37" Type="http://schemas.openxmlformats.org/officeDocument/2006/relationships/slide" Target="slides/slide37.xml"/><Relationship Id="rId40" Type="http://schemas.openxmlformats.org/officeDocument/2006/relationships/slide" Target="slides/slide40.xml"/><Relationship Id="rId45" Type="http://schemas.openxmlformats.org/officeDocument/2006/relationships/slide" Target="slides/slide45.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36" Type="http://schemas.openxmlformats.org/officeDocument/2006/relationships/slide" Target="slides/slide36.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4" Type="http://schemas.openxmlformats.org/officeDocument/2006/relationships/slide" Target="slides/slide44.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5.xml"/><Relationship Id="rId43" Type="http://schemas.openxmlformats.org/officeDocument/2006/relationships/slide" Target="slides/slide43.xml"/><Relationship Id="rId8" Type="http://schemas.openxmlformats.org/officeDocument/2006/relationships/slide" Target="slides/slide8.xml"/><Relationship Id="rId3" Type="http://schemas.openxmlformats.org/officeDocument/2006/relationships/slide" Target="slides/slide3.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38" Type="http://schemas.openxmlformats.org/officeDocument/2006/relationships/slide" Target="slides/slide38.xml"/><Relationship Id="rId46" Type="http://schemas.openxmlformats.org/officeDocument/2006/relationships/slide" Target="slides/slide46.xml"/><Relationship Id="rId20" Type="http://schemas.openxmlformats.org/officeDocument/2006/relationships/slide" Target="slides/slide20.xml"/><Relationship Id="rId41" Type="http://schemas.openxmlformats.org/officeDocument/2006/relationships/slide" Target="slides/slide4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F72CFD-32A4-4C8F-BECC-721C10BBED09}" type="datetimeFigureOut">
              <a:rPr kumimoji="1" lang="ja-JP" altLang="en-US" smtClean="0"/>
              <a:t>2024/3/27</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D8C9B5-7662-4393-8EE1-C547BF6DD167}" type="slidenum">
              <a:rPr kumimoji="1" lang="ja-JP" altLang="en-US" smtClean="0"/>
              <a:t>‹#›</a:t>
            </a:fld>
            <a:endParaRPr kumimoji="1" lang="ja-JP" altLang="en-US"/>
          </a:p>
        </p:txBody>
      </p:sp>
    </p:spTree>
    <p:extLst>
      <p:ext uri="{BB962C8B-B14F-4D97-AF65-F5344CB8AC3E}">
        <p14:creationId xmlns:p14="http://schemas.microsoft.com/office/powerpoint/2010/main" val="2345431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214E8-DB93-43EB-9B5F-7307B8D7D5BE}" type="datetimeFigureOut">
              <a:rPr kumimoji="1" lang="ja-JP" altLang="en-US" smtClean="0"/>
              <a:t>2024/3/27</a:t>
            </a:fld>
            <a:endParaRPr kumimoji="1" lang="ja-JP" altLang="en-US"/>
          </a:p>
        </p:txBody>
      </p:sp>
      <p:sp>
        <p:nvSpPr>
          <p:cNvPr id="4" name="スライド イメージ プレースホルダー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0F29E-DADE-448B-AA70-2455F09B6B6A}" type="slidenum">
              <a:rPr kumimoji="1" lang="ja-JP" altLang="en-US" smtClean="0"/>
              <a:t>‹#›</a:t>
            </a:fld>
            <a:endParaRPr kumimoji="1" lang="ja-JP" altLang="en-US"/>
          </a:p>
        </p:txBody>
      </p:sp>
    </p:spTree>
    <p:extLst>
      <p:ext uri="{BB962C8B-B14F-4D97-AF65-F5344CB8AC3E}">
        <p14:creationId xmlns:p14="http://schemas.microsoft.com/office/powerpoint/2010/main" val="14630634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35</a:t>
            </a:fld>
            <a:endParaRPr kumimoji="1" lang="ja-JP" altLang="en-US"/>
          </a:p>
        </p:txBody>
      </p:sp>
    </p:spTree>
    <p:extLst>
      <p:ext uri="{BB962C8B-B14F-4D97-AF65-F5344CB8AC3E}">
        <p14:creationId xmlns:p14="http://schemas.microsoft.com/office/powerpoint/2010/main" val="3551265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44</a:t>
            </a:fld>
            <a:endParaRPr kumimoji="1" lang="ja-JP" altLang="en-US"/>
          </a:p>
        </p:txBody>
      </p:sp>
    </p:spTree>
    <p:extLst>
      <p:ext uri="{BB962C8B-B14F-4D97-AF65-F5344CB8AC3E}">
        <p14:creationId xmlns:p14="http://schemas.microsoft.com/office/powerpoint/2010/main" val="305471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45</a:t>
            </a:fld>
            <a:endParaRPr kumimoji="1" lang="ja-JP" altLang="en-US"/>
          </a:p>
        </p:txBody>
      </p:sp>
    </p:spTree>
    <p:extLst>
      <p:ext uri="{BB962C8B-B14F-4D97-AF65-F5344CB8AC3E}">
        <p14:creationId xmlns:p14="http://schemas.microsoft.com/office/powerpoint/2010/main" val="1659733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46</a:t>
            </a:fld>
            <a:endParaRPr kumimoji="1" lang="ja-JP" altLang="en-US"/>
          </a:p>
        </p:txBody>
      </p:sp>
    </p:spTree>
    <p:extLst>
      <p:ext uri="{BB962C8B-B14F-4D97-AF65-F5344CB8AC3E}">
        <p14:creationId xmlns:p14="http://schemas.microsoft.com/office/powerpoint/2010/main" val="3929387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47</a:t>
            </a:fld>
            <a:endParaRPr kumimoji="1" lang="ja-JP" altLang="en-US"/>
          </a:p>
        </p:txBody>
      </p:sp>
    </p:spTree>
    <p:extLst>
      <p:ext uri="{BB962C8B-B14F-4D97-AF65-F5344CB8AC3E}">
        <p14:creationId xmlns:p14="http://schemas.microsoft.com/office/powerpoint/2010/main" val="159617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36</a:t>
            </a:fld>
            <a:endParaRPr kumimoji="1" lang="ja-JP" altLang="en-US"/>
          </a:p>
        </p:txBody>
      </p:sp>
    </p:spTree>
    <p:extLst>
      <p:ext uri="{BB962C8B-B14F-4D97-AF65-F5344CB8AC3E}">
        <p14:creationId xmlns:p14="http://schemas.microsoft.com/office/powerpoint/2010/main" val="2999992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37</a:t>
            </a:fld>
            <a:endParaRPr kumimoji="1" lang="ja-JP" altLang="en-US"/>
          </a:p>
        </p:txBody>
      </p:sp>
    </p:spTree>
    <p:extLst>
      <p:ext uri="{BB962C8B-B14F-4D97-AF65-F5344CB8AC3E}">
        <p14:creationId xmlns:p14="http://schemas.microsoft.com/office/powerpoint/2010/main" val="956279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38</a:t>
            </a:fld>
            <a:endParaRPr kumimoji="1" lang="ja-JP" altLang="en-US"/>
          </a:p>
        </p:txBody>
      </p:sp>
    </p:spTree>
    <p:extLst>
      <p:ext uri="{BB962C8B-B14F-4D97-AF65-F5344CB8AC3E}">
        <p14:creationId xmlns:p14="http://schemas.microsoft.com/office/powerpoint/2010/main" val="2523923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39</a:t>
            </a:fld>
            <a:endParaRPr kumimoji="1" lang="ja-JP" altLang="en-US"/>
          </a:p>
        </p:txBody>
      </p:sp>
    </p:spTree>
    <p:extLst>
      <p:ext uri="{BB962C8B-B14F-4D97-AF65-F5344CB8AC3E}">
        <p14:creationId xmlns:p14="http://schemas.microsoft.com/office/powerpoint/2010/main" val="4143591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40</a:t>
            </a:fld>
            <a:endParaRPr kumimoji="1" lang="ja-JP" altLang="en-US"/>
          </a:p>
        </p:txBody>
      </p:sp>
    </p:spTree>
    <p:extLst>
      <p:ext uri="{BB962C8B-B14F-4D97-AF65-F5344CB8AC3E}">
        <p14:creationId xmlns:p14="http://schemas.microsoft.com/office/powerpoint/2010/main" val="1241118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41</a:t>
            </a:fld>
            <a:endParaRPr kumimoji="1" lang="ja-JP" altLang="en-US"/>
          </a:p>
        </p:txBody>
      </p:sp>
    </p:spTree>
    <p:extLst>
      <p:ext uri="{BB962C8B-B14F-4D97-AF65-F5344CB8AC3E}">
        <p14:creationId xmlns:p14="http://schemas.microsoft.com/office/powerpoint/2010/main" val="2129793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42</a:t>
            </a:fld>
            <a:endParaRPr kumimoji="1" lang="ja-JP" altLang="en-US"/>
          </a:p>
        </p:txBody>
      </p:sp>
    </p:spTree>
    <p:extLst>
      <p:ext uri="{BB962C8B-B14F-4D97-AF65-F5344CB8AC3E}">
        <p14:creationId xmlns:p14="http://schemas.microsoft.com/office/powerpoint/2010/main" val="1218254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2200" y="1143000"/>
            <a:ext cx="21336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43</a:t>
            </a:fld>
            <a:endParaRPr kumimoji="1" lang="ja-JP" altLang="en-US"/>
          </a:p>
        </p:txBody>
      </p:sp>
    </p:spTree>
    <p:extLst>
      <p:ext uri="{BB962C8B-B14F-4D97-AF65-F5344CB8AC3E}">
        <p14:creationId xmlns:p14="http://schemas.microsoft.com/office/powerpoint/2010/main" val="2462451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305203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1096853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08321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81618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1386454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9316489-33F9-4367-AF16-B23861F8BDA2}"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3954551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9316489-33F9-4367-AF16-B23861F8BDA2}" type="datetimeFigureOut">
              <a:rPr kumimoji="1" lang="ja-JP" altLang="en-US" smtClean="0"/>
              <a:t>2024/3/27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4365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9316489-33F9-4367-AF16-B23861F8BDA2}" type="datetimeFigureOut">
              <a:rPr kumimoji="1" lang="ja-JP" altLang="en-US" smtClean="0"/>
              <a:t>2024/3/27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337567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16489-33F9-4367-AF16-B23861F8BDA2}" type="datetimeFigureOut">
              <a:rPr kumimoji="1" lang="ja-JP" altLang="en-US" smtClean="0"/>
              <a:t>2024/3/27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101077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9316489-33F9-4367-AF16-B23861F8BDA2}"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47002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9316489-33F9-4367-AF16-B23861F8BDA2}"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47274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9316489-33F9-4367-AF16-B23861F8BDA2}" type="datetimeFigureOut">
              <a:rPr kumimoji="1" lang="ja-JP" altLang="en-US" smtClean="0"/>
              <a:t>2024/3/27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8093670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11200" y="735730"/>
            <a:ext cx="5524473" cy="3243196"/>
          </a:xfrm>
          <a:prstGeom prst="rect">
            <a:avLst/>
          </a:prstGeom>
          <a:noFill/>
        </p:spPr>
        <p:txBody>
          <a:bodyPr wrap="square" rtlCol="0">
            <a:spAutoFit/>
          </a:bodyPr>
          <a:lstStyle/>
          <a:p>
            <a:r>
              <a:rPr lang="ja-JP" altLang="en-US" sz="1300" b="1" dirty="0"/>
              <a:t>各項目の取り組みについて、実績が確認できる資料を貼付してください。</a:t>
            </a:r>
            <a:endParaRPr lang="en-US" altLang="ja-JP" sz="1300" b="1" dirty="0"/>
          </a:p>
          <a:p>
            <a:endParaRPr lang="en-US" altLang="ja-JP" sz="1300" b="1" dirty="0"/>
          </a:p>
          <a:p>
            <a:r>
              <a:rPr lang="en-US" altLang="ja-JP" sz="1300" b="1" dirty="0"/>
              <a:t>【</a:t>
            </a:r>
            <a:r>
              <a:rPr lang="ja-JP" altLang="en-US" sz="1300" b="1" dirty="0"/>
              <a:t>注意事項</a:t>
            </a:r>
            <a:r>
              <a:rPr lang="en-US" altLang="ja-JP" sz="1300" b="1" dirty="0"/>
              <a:t>】</a:t>
            </a:r>
          </a:p>
          <a:p>
            <a:pPr marL="139310" indent="-139310">
              <a:buFont typeface="Arial" panose="020B0604020202020204" pitchFamily="34" charset="0"/>
              <a:buChar char="•"/>
            </a:pPr>
            <a:r>
              <a:rPr lang="ja-JP" altLang="en-US" sz="1300" b="1" dirty="0">
                <a:sym typeface="Wingdings" panose="05000000000000000000" pitchFamily="2" charset="2"/>
              </a:rPr>
              <a:t>取り組み未実施の場合は、該当ページに「未実施」と記入してください。</a:t>
            </a:r>
            <a:endParaRPr lang="en-US" altLang="ja-JP" sz="1300" b="1" dirty="0">
              <a:sym typeface="Wingdings" panose="05000000000000000000" pitchFamily="2" charset="2"/>
            </a:endParaRPr>
          </a:p>
          <a:p>
            <a:pPr marL="139310" indent="-139310">
              <a:buFont typeface="Arial" panose="020B0604020202020204" pitchFamily="34" charset="0"/>
              <a:buChar char="•"/>
            </a:pPr>
            <a:r>
              <a:rPr lang="ja-JP" altLang="en-US" sz="1300" b="1" u="sng" dirty="0">
                <a:sym typeface="Wingdings" panose="05000000000000000000" pitchFamily="2" charset="2"/>
              </a:rPr>
              <a:t>過重労働防止対策計画書等、資料の容量が多い場合は、このシートに貼付せず、別途お送りいただいても問題ありません。</a:t>
            </a:r>
            <a:endParaRPr lang="en-US" altLang="ja-JP" sz="1300" b="1" u="sng" dirty="0">
              <a:sym typeface="Wingdings" panose="05000000000000000000" pitchFamily="2" charset="2"/>
            </a:endParaRPr>
          </a:p>
          <a:p>
            <a:pPr marL="139310" indent="-139310">
              <a:buFont typeface="Arial" panose="020B0604020202020204" pitchFamily="34" charset="0"/>
              <a:buChar char="•"/>
            </a:pPr>
            <a:r>
              <a:rPr lang="ja-JP" altLang="en-US" sz="1300" b="1" dirty="0">
                <a:sym typeface="Wingdings" panose="05000000000000000000" pitchFamily="2" charset="2"/>
              </a:rPr>
              <a:t>シートはご自由にアレンジしてご利用ください。ただし、どの質問項目の資料であるかわかるようにしてください</a:t>
            </a:r>
            <a:r>
              <a:rPr lang="ja-JP" altLang="en-US" sz="1300" b="1" dirty="0" smtClean="0">
                <a:sym typeface="Wingdings" panose="05000000000000000000" pitchFamily="2" charset="2"/>
              </a:rPr>
              <a:t>。</a:t>
            </a:r>
            <a:endParaRPr lang="en-US" altLang="ja-JP" sz="1300" b="1" dirty="0" smtClean="0">
              <a:sym typeface="Wingdings" panose="05000000000000000000" pitchFamily="2" charset="2"/>
            </a:endParaRPr>
          </a:p>
          <a:p>
            <a:pPr marL="139310" indent="-139310">
              <a:buFont typeface="Arial" panose="020B0604020202020204" pitchFamily="34" charset="0"/>
              <a:buChar char="•"/>
            </a:pPr>
            <a:r>
              <a:rPr lang="ja-JP" altLang="en-US" sz="1300" b="1" dirty="0">
                <a:sym typeface="Wingdings" panose="05000000000000000000" pitchFamily="2" charset="2"/>
              </a:rPr>
              <a:t>項目番号を補記する、画像ファイル等を貼付し説明文を補記する、該当箇所を赤枠で囲む、など評価対象を示してください</a:t>
            </a:r>
            <a:r>
              <a:rPr lang="ja-JP" altLang="en-US" sz="1300" b="1" dirty="0" smtClean="0">
                <a:sym typeface="Wingdings" panose="05000000000000000000" pitchFamily="2" charset="2"/>
              </a:rPr>
              <a:t>。</a:t>
            </a:r>
            <a:endParaRPr lang="en-US" altLang="ja-JP" sz="1300" b="1" dirty="0" smtClean="0">
              <a:sym typeface="Wingdings" panose="05000000000000000000" pitchFamily="2" charset="2"/>
            </a:endParaRPr>
          </a:p>
          <a:p>
            <a:pPr marL="139310" indent="-139310">
              <a:buFont typeface="Arial" panose="020B0604020202020204" pitchFamily="34" charset="0"/>
              <a:buChar char="•"/>
            </a:pPr>
            <a:r>
              <a:rPr lang="ja-JP" altLang="en-US" sz="1300" b="1" dirty="0" smtClean="0"/>
              <a:t>健</a:t>
            </a:r>
            <a:r>
              <a:rPr lang="ja-JP" altLang="en-US" sz="1300" b="1" dirty="0"/>
              <a:t>診関係、面談記録等の資料の個人情報はマスキングしてください</a:t>
            </a:r>
            <a:r>
              <a:rPr lang="ja-JP" altLang="en-US" sz="1300" b="1" dirty="0" smtClean="0"/>
              <a:t>。</a:t>
            </a:r>
            <a:endParaRPr lang="en-US" altLang="ja-JP" sz="1300" b="1" dirty="0" smtClean="0"/>
          </a:p>
          <a:p>
            <a:pPr marL="139310" indent="-139310">
              <a:buFont typeface="Arial" panose="020B0604020202020204" pitchFamily="34" charset="0"/>
              <a:buChar char="•"/>
            </a:pPr>
            <a:endParaRPr lang="en-US" altLang="ja-JP" sz="1300" b="1" dirty="0"/>
          </a:p>
          <a:p>
            <a:pPr marL="285750" indent="-285750">
              <a:buFont typeface="游ゴシック" panose="020B0400000000000000" pitchFamily="50" charset="-128"/>
              <a:buChar char="※"/>
            </a:pPr>
            <a:r>
              <a:rPr lang="ja-JP" altLang="ja-JP" sz="1300" b="1" dirty="0" smtClean="0">
                <a:latin typeface="+mn-ea"/>
              </a:rPr>
              <a:t>６</a:t>
            </a:r>
            <a:r>
              <a:rPr lang="en-US" altLang="ja-JP" sz="1300" b="1" dirty="0">
                <a:latin typeface="+mn-ea"/>
              </a:rPr>
              <a:t>MB</a:t>
            </a:r>
            <a:r>
              <a:rPr lang="ja-JP" altLang="ja-JP" sz="1300" b="1" dirty="0">
                <a:latin typeface="+mn-ea"/>
              </a:rPr>
              <a:t>を超えるデータをお送りいただく場合は、データを圧縮または</a:t>
            </a:r>
            <a:r>
              <a:rPr lang="ja-JP" altLang="ja-JP" sz="1300" b="1" dirty="0" smtClean="0">
                <a:latin typeface="+mn-ea"/>
              </a:rPr>
              <a:t>分割</a:t>
            </a:r>
            <a:r>
              <a:rPr lang="ja-JP" altLang="en-US" sz="1300" b="1" dirty="0">
                <a:latin typeface="+mn-ea"/>
              </a:rPr>
              <a:t>等</a:t>
            </a:r>
            <a:r>
              <a:rPr lang="ja-JP" altLang="ja-JP" sz="1300" b="1" dirty="0" smtClean="0">
                <a:latin typeface="+mn-ea"/>
              </a:rPr>
              <a:t>して</a:t>
            </a:r>
            <a:r>
              <a:rPr lang="ja-JP" altLang="ja-JP" sz="1300" b="1" dirty="0">
                <a:latin typeface="+mn-ea"/>
              </a:rPr>
              <a:t>お送りください。</a:t>
            </a:r>
            <a:endParaRPr lang="en-US" altLang="ja-JP" sz="1300" b="1" dirty="0">
              <a:latin typeface="+mn-ea"/>
            </a:endParaRPr>
          </a:p>
          <a:p>
            <a:pPr marL="139310" indent="-139310">
              <a:buFont typeface="Arial" panose="020B0604020202020204" pitchFamily="34" charset="0"/>
              <a:buChar char="•"/>
            </a:pPr>
            <a:endParaRPr lang="ja-JP" altLang="en-US" sz="975" b="1" dirty="0"/>
          </a:p>
        </p:txBody>
      </p:sp>
      <p:sp>
        <p:nvSpPr>
          <p:cNvPr id="8" name="正方形/長方形 7"/>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dirty="0">
                <a:solidFill>
                  <a:schemeClr val="tx1"/>
                </a:solidFill>
                <a:latin typeface="+mn-ea"/>
              </a:rPr>
              <a:t>金の</a:t>
            </a:r>
            <a:r>
              <a:rPr lang="ja-JP" altLang="en-US" sz="1463" b="1" dirty="0" smtClean="0">
                <a:solidFill>
                  <a:schemeClr val="tx1"/>
                </a:solidFill>
                <a:latin typeface="+mn-ea"/>
              </a:rPr>
              <a:t>認定</a:t>
            </a:r>
            <a:r>
              <a:rPr lang="ja-JP" altLang="en-US" sz="1463" b="1" dirty="0">
                <a:solidFill>
                  <a:schemeClr val="tx1"/>
                </a:solidFill>
                <a:latin typeface="+mn-ea"/>
              </a:rPr>
              <a:t>　添付資料まとめシート</a:t>
            </a:r>
          </a:p>
        </p:txBody>
      </p:sp>
      <p:pic>
        <p:nvPicPr>
          <p:cNvPr id="9" name="図 8" descr="画面の領域"/>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2495" y="5244033"/>
            <a:ext cx="4559817" cy="3505789"/>
          </a:xfrm>
          <a:prstGeom prst="rect">
            <a:avLst/>
          </a:prstGeom>
        </p:spPr>
      </p:pic>
      <p:sp>
        <p:nvSpPr>
          <p:cNvPr id="10" name="角丸四角形吹き出し 9"/>
          <p:cNvSpPr/>
          <p:nvPr/>
        </p:nvSpPr>
        <p:spPr>
          <a:xfrm>
            <a:off x="3539182" y="3832532"/>
            <a:ext cx="2383631" cy="1061899"/>
          </a:xfrm>
          <a:prstGeom prst="wedgeRoundRectCallout">
            <a:avLst>
              <a:gd name="adj1" fmla="val -46405"/>
              <a:gd name="adj2" fmla="val 91770"/>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sym typeface="Wingdings" panose="05000000000000000000" pitchFamily="2" charset="2"/>
              </a:rPr>
              <a:t>質問項目の小項目ごとにページを作成していますが、このように小項目をまとめていただいても問題ありません。</a:t>
            </a:r>
            <a:endParaRPr lang="ja-JP" altLang="en-US" sz="1138" dirty="0">
              <a:solidFill>
                <a:schemeClr val="tx1"/>
              </a:solidFill>
            </a:endParaRPr>
          </a:p>
        </p:txBody>
      </p:sp>
    </p:spTree>
    <p:extLst>
      <p:ext uri="{BB962C8B-B14F-4D97-AF65-F5344CB8AC3E}">
        <p14:creationId xmlns:p14="http://schemas.microsoft.com/office/powerpoint/2010/main" val="3637014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⑥メンタルヘルス対策に関する計画書の策定と情報共有</a:t>
            </a:r>
          </a:p>
        </p:txBody>
      </p:sp>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□メンタルヘルス対策（心の健康づくり計画等の策定）をしているか</a:t>
            </a:r>
          </a:p>
        </p:txBody>
      </p:sp>
      <p:sp>
        <p:nvSpPr>
          <p:cNvPr id="5" name="テキスト ボックス 4"/>
          <p:cNvSpPr txBox="1"/>
          <p:nvPr/>
        </p:nvSpPr>
        <p:spPr>
          <a:xfrm>
            <a:off x="0" y="462152"/>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274720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⑥メンタルヘルス対策に関する計画書の策定と情報共有</a:t>
            </a:r>
          </a:p>
        </p:txBody>
      </p:sp>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□計画が従業員に周知されているか</a:t>
            </a:r>
          </a:p>
        </p:txBody>
      </p:sp>
      <p:sp>
        <p:nvSpPr>
          <p:cNvPr id="5" name="テキスト ボックス 4"/>
          <p:cNvSpPr txBox="1"/>
          <p:nvPr/>
        </p:nvSpPr>
        <p:spPr>
          <a:xfrm>
            <a:off x="0" y="462152"/>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1145301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⑦ストレスチェックの取組状況</a:t>
            </a:r>
          </a:p>
        </p:txBody>
      </p:sp>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□ストレスチェックを実施しているか</a:t>
            </a:r>
          </a:p>
        </p:txBody>
      </p:sp>
      <p:sp>
        <p:nvSpPr>
          <p:cNvPr id="5" name="テキスト ボックス 4"/>
          <p:cNvSpPr txBox="1"/>
          <p:nvPr/>
        </p:nvSpPr>
        <p:spPr>
          <a:xfrm>
            <a:off x="0" y="462152"/>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1043316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□ストレスチェック実施後の集団分析を実施しているか</a:t>
            </a:r>
          </a:p>
        </p:txBody>
      </p:sp>
      <p:sp>
        <p:nvSpPr>
          <p:cNvPr id="5" name="テキスト ボックス 4"/>
          <p:cNvSpPr txBox="1"/>
          <p:nvPr/>
        </p:nvSpPr>
        <p:spPr>
          <a:xfrm>
            <a:off x="0" y="462152"/>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9"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⑦ストレスチェックの取組状況</a:t>
            </a:r>
          </a:p>
        </p:txBody>
      </p:sp>
    </p:spTree>
    <p:extLst>
      <p:ext uri="{BB962C8B-B14F-4D97-AF65-F5344CB8AC3E}">
        <p14:creationId xmlns:p14="http://schemas.microsoft.com/office/powerpoint/2010/main" val="327977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□集団分析に基づく職場改善等について検討を行い必要な措置を講じているか</a:t>
            </a:r>
          </a:p>
        </p:txBody>
      </p:sp>
      <p:sp>
        <p:nvSpPr>
          <p:cNvPr id="5" name="テキスト ボックス 4"/>
          <p:cNvSpPr txBox="1"/>
          <p:nvPr/>
        </p:nvSpPr>
        <p:spPr>
          <a:xfrm>
            <a:off x="0" y="462152"/>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9"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⑦ストレスチェックの取組状況</a:t>
            </a:r>
          </a:p>
        </p:txBody>
      </p:sp>
    </p:spTree>
    <p:extLst>
      <p:ext uri="{BB962C8B-B14F-4D97-AF65-F5344CB8AC3E}">
        <p14:creationId xmlns:p14="http://schemas.microsoft.com/office/powerpoint/2010/main" val="3234069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⑧メンタルヘルスケアの取組み</a:t>
            </a:r>
          </a:p>
        </p:txBody>
      </p:sp>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□メンタルヘルス相談窓口等を設置しているか</a:t>
            </a:r>
          </a:p>
        </p:txBody>
      </p:sp>
      <p:sp>
        <p:nvSpPr>
          <p:cNvPr id="5" name="テキスト ボックス 4"/>
          <p:cNvSpPr txBox="1"/>
          <p:nvPr/>
        </p:nvSpPr>
        <p:spPr>
          <a:xfrm>
            <a:off x="0" y="462152"/>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1204299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□すべての従業員へメンタルヘルス相談窓口の設置や利用方法等の周知をしているか</a:t>
            </a:r>
          </a:p>
        </p:txBody>
      </p:sp>
      <p:sp>
        <p:nvSpPr>
          <p:cNvPr id="5" name="テキスト ボックス 4"/>
          <p:cNvSpPr txBox="1"/>
          <p:nvPr/>
        </p:nvSpPr>
        <p:spPr>
          <a:xfrm>
            <a:off x="0" y="462152"/>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⑧メンタルヘルスケアの取組み</a:t>
            </a:r>
          </a:p>
        </p:txBody>
      </p:sp>
    </p:spTree>
    <p:extLst>
      <p:ext uri="{BB962C8B-B14F-4D97-AF65-F5344CB8AC3E}">
        <p14:creationId xmlns:p14="http://schemas.microsoft.com/office/powerpoint/2010/main" val="807748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□従業員へメンタルヘルスに関する情報提供や研修を行っているか（セルフケア）</a:t>
            </a:r>
          </a:p>
        </p:txBody>
      </p:sp>
      <p:sp>
        <p:nvSpPr>
          <p:cNvPr id="5" name="テキスト ボックス 4"/>
          <p:cNvSpPr txBox="1"/>
          <p:nvPr/>
        </p:nvSpPr>
        <p:spPr>
          <a:xfrm>
            <a:off x="0" y="462152"/>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⑧メンタルヘルスケアの取組み</a:t>
            </a:r>
          </a:p>
        </p:txBody>
      </p:sp>
    </p:spTree>
    <p:extLst>
      <p:ext uri="{BB962C8B-B14F-4D97-AF65-F5344CB8AC3E}">
        <p14:creationId xmlns:p14="http://schemas.microsoft.com/office/powerpoint/2010/main" val="405232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3"/>
            <a:ext cx="6215063" cy="392415"/>
          </a:xfrm>
          <a:prstGeom prst="rect">
            <a:avLst/>
          </a:prstGeom>
          <a:noFill/>
        </p:spPr>
        <p:txBody>
          <a:bodyPr wrap="square" rtlCol="0">
            <a:spAutoFit/>
          </a:bodyPr>
          <a:lstStyle/>
          <a:p>
            <a:r>
              <a:rPr lang="ja-JP" altLang="en-US" sz="975" dirty="0"/>
              <a:t>□従業員と日常的に接する管理監督者に対しメンタルヘルス研修を行っているか</a:t>
            </a:r>
            <a:endParaRPr lang="en-US" altLang="ja-JP" sz="975" dirty="0"/>
          </a:p>
          <a:p>
            <a:r>
              <a:rPr lang="ja-JP" altLang="en-US" sz="975" dirty="0"/>
              <a:t>　（ラインによるケア）</a:t>
            </a:r>
          </a:p>
        </p:txBody>
      </p:sp>
      <p:sp>
        <p:nvSpPr>
          <p:cNvPr id="5" name="テキスト ボックス 4"/>
          <p:cNvSpPr txBox="1"/>
          <p:nvPr/>
        </p:nvSpPr>
        <p:spPr>
          <a:xfrm>
            <a:off x="0" y="627252"/>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⑧メンタルヘルスケアの取組み</a:t>
            </a:r>
          </a:p>
        </p:txBody>
      </p:sp>
    </p:spTree>
    <p:extLst>
      <p:ext uri="{BB962C8B-B14F-4D97-AF65-F5344CB8AC3E}">
        <p14:creationId xmlns:p14="http://schemas.microsoft.com/office/powerpoint/2010/main" val="2029379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⑨メンタルヘルス不調者への対応方針、休職後の職場復帰等の支援体制</a:t>
            </a:r>
          </a:p>
        </p:txBody>
      </p:sp>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□メンタルヘルス不調者への対応方針が策定されているか</a:t>
            </a:r>
          </a:p>
        </p:txBody>
      </p:sp>
      <p:sp>
        <p:nvSpPr>
          <p:cNvPr id="5" name="テキスト ボックス 4"/>
          <p:cNvSpPr txBox="1"/>
          <p:nvPr/>
        </p:nvSpPr>
        <p:spPr>
          <a:xfrm>
            <a:off x="0" y="471600"/>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9"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1807944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②健診の有所見率の改善</a:t>
            </a:r>
          </a:p>
        </p:txBody>
      </p:sp>
      <p:sp>
        <p:nvSpPr>
          <p:cNvPr id="4" name="テキスト ボックス 3"/>
          <p:cNvSpPr txBox="1"/>
          <p:nvPr/>
        </p:nvSpPr>
        <p:spPr>
          <a:xfrm>
            <a:off x="0" y="292502"/>
            <a:ext cx="6858000" cy="242374"/>
          </a:xfrm>
          <a:prstGeom prst="rect">
            <a:avLst/>
          </a:prstGeom>
          <a:noFill/>
        </p:spPr>
        <p:txBody>
          <a:bodyPr wrap="square" rtlCol="0">
            <a:spAutoFit/>
          </a:bodyPr>
          <a:lstStyle/>
          <a:p>
            <a:r>
              <a:rPr lang="ja-JP" altLang="en-US" sz="975" dirty="0"/>
              <a:t>□有所見率のわかるもの</a:t>
            </a:r>
          </a:p>
        </p:txBody>
      </p:sp>
      <p:sp>
        <p:nvSpPr>
          <p:cNvPr id="5" name="テキスト ボックス 4"/>
          <p:cNvSpPr txBox="1"/>
          <p:nvPr/>
        </p:nvSpPr>
        <p:spPr>
          <a:xfrm>
            <a:off x="0" y="472470"/>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定期健康診断結果報告書　〇〇〇〇年度・〇〇〇〇年度</a:t>
            </a:r>
            <a:endParaRPr lang="ja-JP" altLang="en-US" sz="975" dirty="0"/>
          </a:p>
        </p:txBody>
      </p:sp>
      <p:sp>
        <p:nvSpPr>
          <p:cNvPr id="6" name="角丸四角形吹き出し 5"/>
          <p:cNvSpPr/>
          <p:nvPr/>
        </p:nvSpPr>
        <p:spPr>
          <a:xfrm>
            <a:off x="7180730" y="550309"/>
            <a:ext cx="2383631" cy="804863"/>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a:p>
            <a:r>
              <a:rPr lang="ja-JP" altLang="en-US" sz="975" dirty="0">
                <a:solidFill>
                  <a:schemeClr val="tx1"/>
                </a:solidFill>
              </a:rPr>
              <a:t>（ご自由に文言を変えてください。）</a:t>
            </a:r>
          </a:p>
        </p:txBody>
      </p:sp>
    </p:spTree>
    <p:extLst>
      <p:ext uri="{BB962C8B-B14F-4D97-AF65-F5344CB8AC3E}">
        <p14:creationId xmlns:p14="http://schemas.microsoft.com/office/powerpoint/2010/main" val="2397388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□メンタルヘルス不調者への対応方針に関する周知がされているか</a:t>
            </a:r>
          </a:p>
        </p:txBody>
      </p:sp>
      <p:sp>
        <p:nvSpPr>
          <p:cNvPr id="5" name="テキスト ボックス 4"/>
          <p:cNvSpPr txBox="1"/>
          <p:nvPr/>
        </p:nvSpPr>
        <p:spPr>
          <a:xfrm>
            <a:off x="0" y="471600"/>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9"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1" name="正方形/長方形 10"/>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⑨メンタルヘルス不調者への対応方針、休職後の職場復帰等の支援体制</a:t>
            </a:r>
          </a:p>
        </p:txBody>
      </p:sp>
    </p:spTree>
    <p:extLst>
      <p:ext uri="{BB962C8B-B14F-4D97-AF65-F5344CB8AC3E}">
        <p14:creationId xmlns:p14="http://schemas.microsoft.com/office/powerpoint/2010/main" val="3199499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3"/>
            <a:ext cx="6215063" cy="392415"/>
          </a:xfrm>
          <a:prstGeom prst="rect">
            <a:avLst/>
          </a:prstGeom>
          <a:noFill/>
        </p:spPr>
        <p:txBody>
          <a:bodyPr wrap="square" rtlCol="0">
            <a:spAutoFit/>
          </a:bodyPr>
          <a:lstStyle/>
          <a:p>
            <a:r>
              <a:rPr lang="ja-JP" altLang="en-US" sz="975" dirty="0"/>
              <a:t>□メンタルヘルスによる休職者に対する職場復帰支援のルール・プロセス等（職場復帰支援プログラム等）が策定されているか</a:t>
            </a:r>
          </a:p>
        </p:txBody>
      </p:sp>
      <p:sp>
        <p:nvSpPr>
          <p:cNvPr id="5" name="テキスト ボックス 4"/>
          <p:cNvSpPr txBox="1"/>
          <p:nvPr/>
        </p:nvSpPr>
        <p:spPr>
          <a:xfrm>
            <a:off x="0" y="627252"/>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9"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1" name="正方形/長方形 10"/>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⑨メンタルヘルス不調者への対応方針、休職後の職場復帰等の支援体制</a:t>
            </a:r>
          </a:p>
        </p:txBody>
      </p:sp>
    </p:spTree>
    <p:extLst>
      <p:ext uri="{BB962C8B-B14F-4D97-AF65-F5344CB8AC3E}">
        <p14:creationId xmlns:p14="http://schemas.microsoft.com/office/powerpoint/2010/main" val="1849377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3"/>
            <a:ext cx="5343525" cy="392415"/>
          </a:xfrm>
          <a:prstGeom prst="rect">
            <a:avLst/>
          </a:prstGeom>
          <a:noFill/>
        </p:spPr>
        <p:txBody>
          <a:bodyPr wrap="square" rtlCol="0">
            <a:spAutoFit/>
          </a:bodyPr>
          <a:lstStyle/>
          <a:p>
            <a:r>
              <a:rPr lang="ja-JP" altLang="en-US" sz="975" dirty="0"/>
              <a:t>□メンタルヘルスによる休職者に対する職場復帰支援策（上記職場復帰支援プログラム等）に関する周知がされているか</a:t>
            </a:r>
          </a:p>
        </p:txBody>
      </p:sp>
      <p:sp>
        <p:nvSpPr>
          <p:cNvPr id="5" name="テキスト ボックス 4"/>
          <p:cNvSpPr txBox="1"/>
          <p:nvPr/>
        </p:nvSpPr>
        <p:spPr>
          <a:xfrm>
            <a:off x="0" y="627252"/>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9"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1" name="正方形/長方形 10"/>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⑨メンタルヘルス不調者への対応方針、休職後の職場復帰等の支援体制</a:t>
            </a:r>
          </a:p>
        </p:txBody>
      </p:sp>
    </p:spTree>
    <p:extLst>
      <p:ext uri="{BB962C8B-B14F-4D97-AF65-F5344CB8AC3E}">
        <p14:creationId xmlns:p14="http://schemas.microsoft.com/office/powerpoint/2010/main" val="350811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⑩過重労働防止対策に関する計画と情報共有</a:t>
            </a:r>
          </a:p>
        </p:txBody>
      </p:sp>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□過重労働防止対策計画等が策定されているか</a:t>
            </a:r>
          </a:p>
        </p:txBody>
      </p:sp>
      <p:sp>
        <p:nvSpPr>
          <p:cNvPr id="5" name="テキスト ボックス 4"/>
          <p:cNvSpPr txBox="1"/>
          <p:nvPr/>
        </p:nvSpPr>
        <p:spPr>
          <a:xfrm>
            <a:off x="0" y="472470"/>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1658615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□計画等が従業員へ周知されているか</a:t>
            </a:r>
          </a:p>
        </p:txBody>
      </p:sp>
      <p:sp>
        <p:nvSpPr>
          <p:cNvPr id="5" name="テキスト ボックス 4"/>
          <p:cNvSpPr txBox="1"/>
          <p:nvPr/>
        </p:nvSpPr>
        <p:spPr>
          <a:xfrm>
            <a:off x="0" y="472470"/>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⑩過重労働防止対策に関する計画と情報共有</a:t>
            </a:r>
          </a:p>
        </p:txBody>
      </p:sp>
    </p:spTree>
    <p:extLst>
      <p:ext uri="{BB962C8B-B14F-4D97-AF65-F5344CB8AC3E}">
        <p14:creationId xmlns:p14="http://schemas.microsoft.com/office/powerpoint/2010/main" val="642254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⑪時間外・休日労働時間に対する管理体制</a:t>
            </a:r>
          </a:p>
        </p:txBody>
      </p:sp>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□タイムカード等により勤務時間を客観的に把握しているか</a:t>
            </a:r>
          </a:p>
        </p:txBody>
      </p:sp>
      <p:sp>
        <p:nvSpPr>
          <p:cNvPr id="5" name="テキスト ボックス 4"/>
          <p:cNvSpPr txBox="1"/>
          <p:nvPr/>
        </p:nvSpPr>
        <p:spPr>
          <a:xfrm>
            <a:off x="0" y="472470"/>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1381844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□把握した労働時間と実労働時間に関する乖離等について実態調査を行っている</a:t>
            </a:r>
            <a:endParaRPr lang="en-US" altLang="ja-JP" sz="975" dirty="0"/>
          </a:p>
        </p:txBody>
      </p:sp>
      <p:sp>
        <p:nvSpPr>
          <p:cNvPr id="5" name="テキスト ボックス 4"/>
          <p:cNvSpPr txBox="1"/>
          <p:nvPr/>
        </p:nvSpPr>
        <p:spPr>
          <a:xfrm>
            <a:off x="0" y="472470"/>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9" name="正方形/長方形 8"/>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⑪時間外・休日労働時間に対する管理体制</a:t>
            </a:r>
          </a:p>
        </p:txBody>
      </p:sp>
    </p:spTree>
    <p:extLst>
      <p:ext uri="{BB962C8B-B14F-4D97-AF65-F5344CB8AC3E}">
        <p14:creationId xmlns:p14="http://schemas.microsoft.com/office/powerpoint/2010/main" val="179075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□労働日ごとの始業終業時刻を</a:t>
            </a:r>
            <a:r>
              <a:rPr lang="en-US" altLang="ja-JP" sz="975" dirty="0"/>
              <a:t>1</a:t>
            </a:r>
            <a:r>
              <a:rPr lang="ja-JP" altLang="en-US" sz="975" dirty="0"/>
              <a:t>分単位で適切に記録している</a:t>
            </a:r>
            <a:endParaRPr lang="en-US" altLang="ja-JP" sz="975" dirty="0"/>
          </a:p>
        </p:txBody>
      </p:sp>
      <p:sp>
        <p:nvSpPr>
          <p:cNvPr id="5" name="テキスト ボックス 4"/>
          <p:cNvSpPr txBox="1"/>
          <p:nvPr/>
        </p:nvSpPr>
        <p:spPr>
          <a:xfrm>
            <a:off x="0" y="472470"/>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⑪時間外・休日労働時間に対する管理体制</a:t>
            </a:r>
          </a:p>
        </p:txBody>
      </p:sp>
    </p:spTree>
    <p:extLst>
      <p:ext uri="{BB962C8B-B14F-4D97-AF65-F5344CB8AC3E}">
        <p14:creationId xmlns:p14="http://schemas.microsoft.com/office/powerpoint/2010/main" val="1181716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3"/>
            <a:ext cx="6858000" cy="392415"/>
          </a:xfrm>
          <a:prstGeom prst="rect">
            <a:avLst/>
          </a:prstGeom>
          <a:noFill/>
        </p:spPr>
        <p:txBody>
          <a:bodyPr wrap="square" rtlCol="0">
            <a:spAutoFit/>
          </a:bodyPr>
          <a:lstStyle/>
          <a:p>
            <a:r>
              <a:rPr lang="ja-JP" altLang="en-US" sz="975" dirty="0"/>
              <a:t>□</a:t>
            </a:r>
            <a:r>
              <a:rPr lang="en-US" altLang="ja-JP" sz="975" dirty="0"/>
              <a:t>1</a:t>
            </a:r>
            <a:r>
              <a:rPr lang="ja-JP" altLang="en-US" sz="975" dirty="0"/>
              <a:t>か月の時間外労働が</a:t>
            </a:r>
            <a:r>
              <a:rPr lang="en-US" altLang="ja-JP" sz="975" dirty="0"/>
              <a:t>36</a:t>
            </a:r>
            <a:r>
              <a:rPr lang="ja-JP" altLang="en-US" sz="975" dirty="0"/>
              <a:t>協定に定める時間、及び時間外労働と休日労働を合計した時間が</a:t>
            </a:r>
            <a:r>
              <a:rPr lang="en-US" altLang="ja-JP" sz="975" dirty="0"/>
              <a:t>80</a:t>
            </a:r>
            <a:r>
              <a:rPr lang="ja-JP" altLang="en-US" sz="975" dirty="0"/>
              <a:t>時間を超えそうな場合（またはこれらの時間より少ない独自の時間設定をしている場合には、その場合）、直ちに管理者に通知がなされている</a:t>
            </a:r>
            <a:endParaRPr lang="en-US" altLang="ja-JP" sz="975" dirty="0"/>
          </a:p>
        </p:txBody>
      </p:sp>
      <p:sp>
        <p:nvSpPr>
          <p:cNvPr id="5" name="テキスト ボックス 4"/>
          <p:cNvSpPr txBox="1"/>
          <p:nvPr/>
        </p:nvSpPr>
        <p:spPr>
          <a:xfrm>
            <a:off x="0" y="618520"/>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⑪時間外・休日労働時間に対する管理体制</a:t>
            </a:r>
          </a:p>
        </p:txBody>
      </p:sp>
    </p:spTree>
    <p:extLst>
      <p:ext uri="{BB962C8B-B14F-4D97-AF65-F5344CB8AC3E}">
        <p14:creationId xmlns:p14="http://schemas.microsoft.com/office/powerpoint/2010/main" val="483902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□実際に長時間労働が発生した場合には即座に改善を図るなど対応ができる体制にあるか</a:t>
            </a:r>
            <a:endParaRPr lang="en-US" altLang="ja-JP" sz="975" dirty="0"/>
          </a:p>
        </p:txBody>
      </p:sp>
      <p:sp>
        <p:nvSpPr>
          <p:cNvPr id="5" name="テキスト ボックス 4"/>
          <p:cNvSpPr txBox="1"/>
          <p:nvPr/>
        </p:nvSpPr>
        <p:spPr>
          <a:xfrm>
            <a:off x="0" y="493106"/>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7157244" y="3175005"/>
            <a:ext cx="2383631" cy="804863"/>
          </a:xfrm>
          <a:prstGeom prst="wedgeRoundRectCallout">
            <a:avLst>
              <a:gd name="adj1" fmla="val -58820"/>
              <a:gd name="adj2" fmla="val -2083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rPr>
              <a:t>発生していない場合でも、発生したときの対応策が明文化されていること</a:t>
            </a:r>
          </a:p>
        </p:txBody>
      </p:sp>
      <p:sp>
        <p:nvSpPr>
          <p:cNvPr id="9" name="角丸四角形吹き出し 8"/>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10"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2" name="正方形/長方形 1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⑪時間外・休日労働時間に対する管理体制</a:t>
            </a:r>
          </a:p>
        </p:txBody>
      </p:sp>
    </p:spTree>
    <p:extLst>
      <p:ext uri="{BB962C8B-B14F-4D97-AF65-F5344CB8AC3E}">
        <p14:creationId xmlns:p14="http://schemas.microsoft.com/office/powerpoint/2010/main" val="206863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③特定保健指導の実施率</a:t>
            </a:r>
          </a:p>
        </p:txBody>
      </p:sp>
      <p:sp>
        <p:nvSpPr>
          <p:cNvPr id="4" name="テキスト ボックス 3"/>
          <p:cNvSpPr txBox="1"/>
          <p:nvPr/>
        </p:nvSpPr>
        <p:spPr>
          <a:xfrm>
            <a:off x="0" y="292502"/>
            <a:ext cx="6858000" cy="242374"/>
          </a:xfrm>
          <a:prstGeom prst="rect">
            <a:avLst/>
          </a:prstGeom>
          <a:noFill/>
        </p:spPr>
        <p:txBody>
          <a:bodyPr wrap="square" rtlCol="0">
            <a:spAutoFit/>
          </a:bodyPr>
          <a:lstStyle/>
          <a:p>
            <a:r>
              <a:rPr lang="ja-JP" altLang="en-US" sz="975" dirty="0"/>
              <a:t>□特定保健指導対象者の把握や勧奨の実績</a:t>
            </a:r>
          </a:p>
        </p:txBody>
      </p:sp>
      <p:sp>
        <p:nvSpPr>
          <p:cNvPr id="5" name="テキスト ボックス 4"/>
          <p:cNvSpPr txBox="1"/>
          <p:nvPr/>
        </p:nvSpPr>
        <p:spPr>
          <a:xfrm>
            <a:off x="0" y="472470"/>
            <a:ext cx="6858000"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6" name="角丸四角形吹き出し 5"/>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8" name="角丸四角形吹き出し 7"/>
          <p:cNvSpPr/>
          <p:nvPr/>
        </p:nvSpPr>
        <p:spPr>
          <a:xfrm>
            <a:off x="7115969" y="2556252"/>
            <a:ext cx="2383631" cy="1722860"/>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rPr>
              <a:t>実施率にて評価する項目のため、 原則添付資料は不要です。</a:t>
            </a:r>
            <a:endParaRPr lang="en-US" altLang="ja-JP" sz="975" dirty="0">
              <a:solidFill>
                <a:schemeClr val="tx1"/>
              </a:solidFill>
            </a:endParaRPr>
          </a:p>
          <a:p>
            <a:endParaRPr lang="en-US" altLang="ja-JP" sz="975" dirty="0">
              <a:solidFill>
                <a:schemeClr val="tx1"/>
              </a:solidFill>
            </a:endParaRPr>
          </a:p>
          <a:p>
            <a:r>
              <a:rPr lang="ja-JP" altLang="en-US" sz="975" dirty="0">
                <a:solidFill>
                  <a:schemeClr val="tx1"/>
                </a:solidFill>
              </a:rPr>
              <a:t>実施率</a:t>
            </a:r>
            <a:r>
              <a:rPr lang="en-US" altLang="ja-JP" sz="975" dirty="0">
                <a:solidFill>
                  <a:schemeClr val="tx1"/>
                </a:solidFill>
              </a:rPr>
              <a:t>30</a:t>
            </a:r>
            <a:r>
              <a:rPr lang="ja-JP" altLang="en-US" sz="975" dirty="0">
                <a:solidFill>
                  <a:schemeClr val="tx1"/>
                </a:solidFill>
              </a:rPr>
              <a:t>％未満の場合で、下記に該当する場合は、添付資料をご提出ください。</a:t>
            </a:r>
            <a:endParaRPr lang="en-US" altLang="ja-JP" sz="975" dirty="0">
              <a:solidFill>
                <a:schemeClr val="tx1"/>
              </a:solidFill>
            </a:endParaRPr>
          </a:p>
          <a:p>
            <a:r>
              <a:rPr lang="ja-JP" altLang="en-US" sz="975" dirty="0">
                <a:solidFill>
                  <a:schemeClr val="tx1"/>
                </a:solidFill>
              </a:rPr>
              <a:t>①特定保健指導の勧奨の実績がある</a:t>
            </a:r>
          </a:p>
          <a:p>
            <a:r>
              <a:rPr lang="ja-JP" altLang="en-US" sz="975" dirty="0">
                <a:solidFill>
                  <a:schemeClr val="tx1"/>
                </a:solidFill>
              </a:rPr>
              <a:t>②就業時間中に特定保健指導が受けられるような配慮がある</a:t>
            </a:r>
          </a:p>
        </p:txBody>
      </p:sp>
      <p:sp>
        <p:nvSpPr>
          <p:cNvPr id="9"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28869480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⑫月の時間外・休日労働時間が</a:t>
            </a:r>
            <a:r>
              <a:rPr lang="en-US" altLang="ja-JP" sz="1138" dirty="0">
                <a:solidFill>
                  <a:schemeClr val="tx1"/>
                </a:solidFill>
                <a:latin typeface="+mn-ea"/>
              </a:rPr>
              <a:t>80</a:t>
            </a:r>
            <a:r>
              <a:rPr lang="ja-JP" altLang="en-US" sz="1138" dirty="0">
                <a:solidFill>
                  <a:schemeClr val="tx1"/>
                </a:solidFill>
                <a:latin typeface="+mn-ea"/>
              </a:rPr>
              <a:t>時間を超える従業員に対する支援体制</a:t>
            </a:r>
          </a:p>
        </p:txBody>
      </p:sp>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□従業員が時間外労働時間を把握する仕組みがあるか</a:t>
            </a:r>
            <a:endParaRPr lang="en-US" altLang="ja-JP" sz="975" dirty="0"/>
          </a:p>
        </p:txBody>
      </p:sp>
      <p:sp>
        <p:nvSpPr>
          <p:cNvPr id="5" name="テキスト ボックス 4"/>
          <p:cNvSpPr txBox="1"/>
          <p:nvPr/>
        </p:nvSpPr>
        <p:spPr>
          <a:xfrm>
            <a:off x="0" y="493106"/>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2339604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□時間外・休日労働時間が</a:t>
            </a:r>
            <a:r>
              <a:rPr lang="en-US" altLang="ja-JP" sz="975" dirty="0"/>
              <a:t>80</a:t>
            </a:r>
            <a:r>
              <a:rPr lang="ja-JP" altLang="en-US" sz="975" dirty="0"/>
              <a:t>時間を超えた場合、申出による面接指導等が受けられることを周知しているか</a:t>
            </a:r>
            <a:endParaRPr lang="en-US" altLang="ja-JP" sz="975" dirty="0"/>
          </a:p>
        </p:txBody>
      </p:sp>
      <p:sp>
        <p:nvSpPr>
          <p:cNvPr id="5" name="テキスト ボックス 4"/>
          <p:cNvSpPr txBox="1"/>
          <p:nvPr/>
        </p:nvSpPr>
        <p:spPr>
          <a:xfrm>
            <a:off x="0" y="471600"/>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⑫月の時間外・休日労働時間が</a:t>
            </a:r>
            <a:r>
              <a:rPr lang="en-US" altLang="ja-JP" sz="1138" dirty="0">
                <a:solidFill>
                  <a:schemeClr val="tx1"/>
                </a:solidFill>
                <a:latin typeface="+mn-ea"/>
              </a:rPr>
              <a:t>80</a:t>
            </a:r>
            <a:r>
              <a:rPr lang="ja-JP" altLang="en-US" sz="1138" dirty="0">
                <a:solidFill>
                  <a:schemeClr val="tx1"/>
                </a:solidFill>
                <a:latin typeface="+mn-ea"/>
              </a:rPr>
              <a:t>時間を超える従業員に対する支援体制</a:t>
            </a:r>
          </a:p>
        </p:txBody>
      </p:sp>
    </p:spTree>
    <p:extLst>
      <p:ext uri="{BB962C8B-B14F-4D97-AF65-F5344CB8AC3E}">
        <p14:creationId xmlns:p14="http://schemas.microsoft.com/office/powerpoint/2010/main" val="1315059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□面接指導等を受けるための具体的な手順（手続き）が明確化されているか</a:t>
            </a:r>
            <a:endParaRPr lang="en-US" altLang="ja-JP" sz="975" dirty="0"/>
          </a:p>
        </p:txBody>
      </p:sp>
      <p:sp>
        <p:nvSpPr>
          <p:cNvPr id="5" name="テキスト ボックス 4"/>
          <p:cNvSpPr txBox="1"/>
          <p:nvPr/>
        </p:nvSpPr>
        <p:spPr>
          <a:xfrm>
            <a:off x="0" y="493106"/>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⑫月の時間外・休日労働時間が</a:t>
            </a:r>
            <a:r>
              <a:rPr lang="en-US" altLang="ja-JP" sz="1138" dirty="0">
                <a:solidFill>
                  <a:schemeClr val="tx1"/>
                </a:solidFill>
                <a:latin typeface="+mn-ea"/>
              </a:rPr>
              <a:t>80</a:t>
            </a:r>
            <a:r>
              <a:rPr lang="ja-JP" altLang="en-US" sz="1138" dirty="0">
                <a:solidFill>
                  <a:schemeClr val="tx1"/>
                </a:solidFill>
                <a:latin typeface="+mn-ea"/>
              </a:rPr>
              <a:t>時間を超える従業員に対する支援体制</a:t>
            </a:r>
          </a:p>
        </p:txBody>
      </p:sp>
    </p:spTree>
    <p:extLst>
      <p:ext uri="{BB962C8B-B14F-4D97-AF65-F5344CB8AC3E}">
        <p14:creationId xmlns:p14="http://schemas.microsoft.com/office/powerpoint/2010/main" val="28849523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858000" cy="242374"/>
          </a:xfrm>
          <a:prstGeom prst="rect">
            <a:avLst/>
          </a:prstGeom>
          <a:noFill/>
        </p:spPr>
        <p:txBody>
          <a:bodyPr wrap="square" rtlCol="0">
            <a:spAutoFit/>
          </a:bodyPr>
          <a:lstStyle/>
          <a:p>
            <a:r>
              <a:rPr lang="ja-JP" altLang="en-US" sz="975" dirty="0"/>
              <a:t>□面接指導等該当者が発生した場合は、発生から</a:t>
            </a:r>
            <a:r>
              <a:rPr lang="en-US" altLang="ja-JP" sz="975" dirty="0"/>
              <a:t>1</a:t>
            </a:r>
            <a:r>
              <a:rPr lang="ja-JP" altLang="en-US" sz="975" dirty="0"/>
              <a:t>か月以内に、面接指導等の申出を行うよう直接勧奨しているか</a:t>
            </a:r>
            <a:endParaRPr lang="en-US" altLang="ja-JP" sz="975" dirty="0"/>
          </a:p>
        </p:txBody>
      </p:sp>
      <p:sp>
        <p:nvSpPr>
          <p:cNvPr id="5" name="テキスト ボックス 4"/>
          <p:cNvSpPr txBox="1"/>
          <p:nvPr/>
        </p:nvSpPr>
        <p:spPr>
          <a:xfrm>
            <a:off x="0" y="471600"/>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7157244" y="3175005"/>
            <a:ext cx="2383631" cy="804863"/>
          </a:xfrm>
          <a:prstGeom prst="wedgeRoundRectCallout">
            <a:avLst>
              <a:gd name="adj1" fmla="val -58820"/>
              <a:gd name="adj2" fmla="val -2083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rPr>
              <a:t>発生していない場合でも、発生したときの対応として明文化されていること</a:t>
            </a:r>
          </a:p>
        </p:txBody>
      </p:sp>
      <p:sp>
        <p:nvSpPr>
          <p:cNvPr id="9" name="角丸四角形吹き出し 8"/>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10"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2" name="正方形/長方形 1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⑫月の時間外・休日労働時間が</a:t>
            </a:r>
            <a:r>
              <a:rPr lang="en-US" altLang="ja-JP" sz="1138" dirty="0">
                <a:solidFill>
                  <a:schemeClr val="tx1"/>
                </a:solidFill>
                <a:latin typeface="+mn-ea"/>
              </a:rPr>
              <a:t>80</a:t>
            </a:r>
            <a:r>
              <a:rPr lang="ja-JP" altLang="en-US" sz="1138" dirty="0">
                <a:solidFill>
                  <a:schemeClr val="tx1"/>
                </a:solidFill>
                <a:latin typeface="+mn-ea"/>
              </a:rPr>
              <a:t>時間を超える従業員に対する支援体制</a:t>
            </a:r>
          </a:p>
        </p:txBody>
      </p:sp>
    </p:spTree>
    <p:extLst>
      <p:ext uri="{BB962C8B-B14F-4D97-AF65-F5344CB8AC3E}">
        <p14:creationId xmlns:p14="http://schemas.microsoft.com/office/powerpoint/2010/main" val="4138548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⑬年次有給休暇の取得促進</a:t>
            </a:r>
          </a:p>
        </p:txBody>
      </p:sp>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□有給取得率の根拠となる資料</a:t>
            </a:r>
            <a:endParaRPr lang="en-US" altLang="ja-JP" sz="975" dirty="0"/>
          </a:p>
        </p:txBody>
      </p:sp>
      <p:sp>
        <p:nvSpPr>
          <p:cNvPr id="5" name="テキスト ボックス 4"/>
          <p:cNvSpPr txBox="1"/>
          <p:nvPr/>
        </p:nvSpPr>
        <p:spPr>
          <a:xfrm>
            <a:off x="0" y="482787"/>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9" name="角丸四角形 8"/>
          <p:cNvSpPr/>
          <p:nvPr/>
        </p:nvSpPr>
        <p:spPr>
          <a:xfrm>
            <a:off x="6971332" y="1646977"/>
            <a:ext cx="3095625" cy="856456"/>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38" dirty="0">
                <a:solidFill>
                  <a:schemeClr val="tx1"/>
                </a:solidFill>
                <a:latin typeface="+mn-ea"/>
              </a:rPr>
              <a:t>有給取得率の根拠となる資料・・・</a:t>
            </a:r>
            <a:endParaRPr lang="en-US" altLang="ja-JP" sz="1138" dirty="0">
              <a:solidFill>
                <a:schemeClr val="tx1"/>
              </a:solidFill>
              <a:latin typeface="+mn-ea"/>
            </a:endParaRPr>
          </a:p>
          <a:p>
            <a:r>
              <a:rPr lang="ja-JP" altLang="en-US" sz="1138" dirty="0">
                <a:solidFill>
                  <a:schemeClr val="tx1"/>
                </a:solidFill>
                <a:latin typeface="+mn-ea"/>
              </a:rPr>
              <a:t>勤怠システムから抽出した取得率や取得率について報告した会議資料等、客観的に評価できるもの</a:t>
            </a:r>
            <a:endParaRPr lang="ja-JP" altLang="en-US" sz="1463" dirty="0"/>
          </a:p>
        </p:txBody>
      </p:sp>
      <p:sp>
        <p:nvSpPr>
          <p:cNvPr id="10" name="角丸四角形吹き出し 9"/>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8"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29376353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□有給休暇取得促進に関する取組みや社内周知・取得啓発等の実績がわかる書類</a:t>
            </a:r>
            <a:endParaRPr lang="en-US" altLang="ja-JP" sz="975" dirty="0"/>
          </a:p>
        </p:txBody>
      </p:sp>
      <p:sp>
        <p:nvSpPr>
          <p:cNvPr id="5" name="テキスト ボックス 4"/>
          <p:cNvSpPr txBox="1"/>
          <p:nvPr/>
        </p:nvSpPr>
        <p:spPr>
          <a:xfrm>
            <a:off x="0" y="482787"/>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9" name="角丸四角形吹き出し 8"/>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10" name="角丸四角形吹き出し 9"/>
          <p:cNvSpPr/>
          <p:nvPr/>
        </p:nvSpPr>
        <p:spPr>
          <a:xfrm>
            <a:off x="7115969" y="2556252"/>
            <a:ext cx="2383631" cy="1722860"/>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rPr>
              <a:t>取得率</a:t>
            </a:r>
            <a:r>
              <a:rPr lang="en-US" altLang="ja-JP" sz="975" dirty="0">
                <a:solidFill>
                  <a:schemeClr val="tx1"/>
                </a:solidFill>
              </a:rPr>
              <a:t>50</a:t>
            </a:r>
            <a:r>
              <a:rPr lang="ja-JP" altLang="en-US" sz="975" dirty="0">
                <a:solidFill>
                  <a:schemeClr val="tx1"/>
                </a:solidFill>
              </a:rPr>
              <a:t>％未満の場合で、下記に該当する場合は、添付資料をご提出ください。</a:t>
            </a:r>
            <a:endParaRPr lang="en-US" altLang="ja-JP" sz="975" dirty="0">
              <a:solidFill>
                <a:schemeClr val="tx1"/>
              </a:solidFill>
            </a:endParaRPr>
          </a:p>
          <a:p>
            <a:endParaRPr lang="en-US" altLang="ja-JP" sz="975" dirty="0">
              <a:solidFill>
                <a:schemeClr val="tx1"/>
              </a:solidFill>
            </a:endParaRPr>
          </a:p>
          <a:p>
            <a:r>
              <a:rPr lang="ja-JP" altLang="en-US" sz="975" dirty="0">
                <a:solidFill>
                  <a:schemeClr val="tx1"/>
                </a:solidFill>
              </a:rPr>
              <a:t>①</a:t>
            </a:r>
            <a:r>
              <a:rPr lang="ja-JP" altLang="en-US" sz="975" dirty="0">
                <a:solidFill>
                  <a:schemeClr val="tx1"/>
                </a:solidFill>
                <a:latin typeface="+mn-ea"/>
              </a:rPr>
              <a:t>有給休暇取得促進に関する取組みや社内周知・取得啓発等の実績がある</a:t>
            </a:r>
            <a:endParaRPr lang="ja-JP" altLang="en-US" sz="975" dirty="0">
              <a:solidFill>
                <a:schemeClr val="tx1"/>
              </a:solidFill>
            </a:endParaRPr>
          </a:p>
        </p:txBody>
      </p:sp>
      <p:sp>
        <p:nvSpPr>
          <p:cNvPr id="8"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2" name="正方形/長方形 1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⑬年次有給休暇の取得促進</a:t>
            </a:r>
          </a:p>
        </p:txBody>
      </p:sp>
    </p:spTree>
    <p:extLst>
      <p:ext uri="{BB962C8B-B14F-4D97-AF65-F5344CB8AC3E}">
        <p14:creationId xmlns:p14="http://schemas.microsoft.com/office/powerpoint/2010/main" val="462145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⑭従業員の感染症予防対策</a:t>
            </a:r>
          </a:p>
        </p:txBody>
      </p:sp>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□予防接種に要する時間を出勤扱いとする取扱いまたは規定等はあるか</a:t>
            </a:r>
            <a:endParaRPr lang="en-US" altLang="ja-JP" sz="975" dirty="0"/>
          </a:p>
        </p:txBody>
      </p:sp>
      <p:sp>
        <p:nvSpPr>
          <p:cNvPr id="5" name="テキスト ボックス 4"/>
          <p:cNvSpPr txBox="1"/>
          <p:nvPr/>
        </p:nvSpPr>
        <p:spPr>
          <a:xfrm>
            <a:off x="0" y="482787"/>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9" name="角丸四角形吹き出し 8"/>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1911048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858000" cy="242374"/>
          </a:xfrm>
          <a:prstGeom prst="rect">
            <a:avLst/>
          </a:prstGeom>
          <a:noFill/>
        </p:spPr>
        <p:txBody>
          <a:bodyPr wrap="square" rtlCol="0">
            <a:spAutoFit/>
          </a:bodyPr>
          <a:lstStyle/>
          <a:p>
            <a:r>
              <a:rPr lang="ja-JP" altLang="en-US" sz="975" dirty="0"/>
              <a:t>□感染症に罹患した際は、医師による出勤可能認定日まで出勤を要しないことを定めた取扱い、規定等はあるか</a:t>
            </a:r>
            <a:endParaRPr lang="en-US" altLang="ja-JP" sz="975" dirty="0"/>
          </a:p>
        </p:txBody>
      </p:sp>
      <p:sp>
        <p:nvSpPr>
          <p:cNvPr id="5" name="テキスト ボックス 4"/>
          <p:cNvSpPr txBox="1"/>
          <p:nvPr/>
        </p:nvSpPr>
        <p:spPr>
          <a:xfrm>
            <a:off x="0" y="471600"/>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⑭従業員の感染症予防対策</a:t>
            </a:r>
          </a:p>
        </p:txBody>
      </p:sp>
    </p:spTree>
    <p:extLst>
      <p:ext uri="{BB962C8B-B14F-4D97-AF65-F5344CB8AC3E}">
        <p14:creationId xmlns:p14="http://schemas.microsoft.com/office/powerpoint/2010/main" val="270079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□インフルエンザ等の予防接種に要する費用補助（保険者等関係団体による補助制度含む）はあるか</a:t>
            </a:r>
            <a:endParaRPr lang="en-US" altLang="ja-JP" sz="975" dirty="0"/>
          </a:p>
        </p:txBody>
      </p:sp>
      <p:sp>
        <p:nvSpPr>
          <p:cNvPr id="5" name="テキスト ボックス 4"/>
          <p:cNvSpPr txBox="1"/>
          <p:nvPr/>
        </p:nvSpPr>
        <p:spPr>
          <a:xfrm>
            <a:off x="0" y="471600"/>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⑭従業員の感染症予防対策</a:t>
            </a:r>
          </a:p>
        </p:txBody>
      </p:sp>
    </p:spTree>
    <p:extLst>
      <p:ext uri="{BB962C8B-B14F-4D97-AF65-F5344CB8AC3E}">
        <p14:creationId xmlns:p14="http://schemas.microsoft.com/office/powerpoint/2010/main" val="10565331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□アルコール等の消毒液設置、並びにマスクを常備しているか</a:t>
            </a:r>
            <a:endParaRPr lang="en-US" altLang="ja-JP" sz="975" dirty="0"/>
          </a:p>
        </p:txBody>
      </p:sp>
      <p:sp>
        <p:nvSpPr>
          <p:cNvPr id="5" name="テキスト ボックス 4"/>
          <p:cNvSpPr txBox="1"/>
          <p:nvPr/>
        </p:nvSpPr>
        <p:spPr>
          <a:xfrm>
            <a:off x="0" y="459203"/>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⑭従業員の感染症予防対策</a:t>
            </a:r>
          </a:p>
        </p:txBody>
      </p:sp>
    </p:spTree>
    <p:extLst>
      <p:ext uri="{BB962C8B-B14F-4D97-AF65-F5344CB8AC3E}">
        <p14:creationId xmlns:p14="http://schemas.microsoft.com/office/powerpoint/2010/main" val="141723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④家族（</a:t>
            </a:r>
            <a:r>
              <a:rPr lang="en-US" altLang="ja-JP" sz="1138" dirty="0">
                <a:solidFill>
                  <a:schemeClr val="tx1"/>
                </a:solidFill>
                <a:latin typeface="+mn-ea"/>
              </a:rPr>
              <a:t>40</a:t>
            </a:r>
            <a:r>
              <a:rPr lang="ja-JP" altLang="en-US" sz="1138" dirty="0">
                <a:solidFill>
                  <a:schemeClr val="tx1"/>
                </a:solidFill>
                <a:latin typeface="+mn-ea"/>
              </a:rPr>
              <a:t>歳以上の被扶養者）の特定健診受診率</a:t>
            </a:r>
          </a:p>
        </p:txBody>
      </p:sp>
      <p:sp>
        <p:nvSpPr>
          <p:cNvPr id="4" name="テキスト ボックス 3"/>
          <p:cNvSpPr txBox="1"/>
          <p:nvPr/>
        </p:nvSpPr>
        <p:spPr>
          <a:xfrm>
            <a:off x="0" y="292502"/>
            <a:ext cx="6858000" cy="242374"/>
          </a:xfrm>
          <a:prstGeom prst="rect">
            <a:avLst/>
          </a:prstGeom>
          <a:noFill/>
        </p:spPr>
        <p:txBody>
          <a:bodyPr wrap="square" rtlCol="0">
            <a:spAutoFit/>
          </a:bodyPr>
          <a:lstStyle/>
          <a:p>
            <a:r>
              <a:rPr lang="ja-JP" altLang="en-US" sz="975" dirty="0"/>
              <a:t>□特定健診に関する勧奨実績</a:t>
            </a:r>
          </a:p>
        </p:txBody>
      </p:sp>
      <p:sp>
        <p:nvSpPr>
          <p:cNvPr id="5" name="テキスト ボックス 4"/>
          <p:cNvSpPr txBox="1"/>
          <p:nvPr/>
        </p:nvSpPr>
        <p:spPr>
          <a:xfrm>
            <a:off x="0" y="472470"/>
            <a:ext cx="6858000"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6" name="角丸四角形吹き出し 5"/>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8" name="角丸四角形吹き出し 7"/>
          <p:cNvSpPr/>
          <p:nvPr/>
        </p:nvSpPr>
        <p:spPr>
          <a:xfrm>
            <a:off x="7115969" y="2556252"/>
            <a:ext cx="2383631" cy="1722860"/>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rPr>
              <a:t>受診率にて評価する項目のため、原則添付資料は不要です。</a:t>
            </a:r>
            <a:endParaRPr lang="en-US" altLang="ja-JP" sz="975" dirty="0">
              <a:solidFill>
                <a:schemeClr val="tx1"/>
              </a:solidFill>
            </a:endParaRPr>
          </a:p>
          <a:p>
            <a:endParaRPr lang="en-US" altLang="ja-JP" sz="975" dirty="0">
              <a:solidFill>
                <a:schemeClr val="tx1"/>
              </a:solidFill>
            </a:endParaRPr>
          </a:p>
          <a:p>
            <a:r>
              <a:rPr lang="ja-JP" altLang="en-US" sz="975" dirty="0">
                <a:solidFill>
                  <a:schemeClr val="tx1"/>
                </a:solidFill>
              </a:rPr>
              <a:t>受診率</a:t>
            </a:r>
            <a:r>
              <a:rPr lang="en-US" altLang="ja-JP" sz="975" dirty="0">
                <a:solidFill>
                  <a:schemeClr val="tx1"/>
                </a:solidFill>
              </a:rPr>
              <a:t>30</a:t>
            </a:r>
            <a:r>
              <a:rPr lang="ja-JP" altLang="en-US" sz="975" dirty="0">
                <a:solidFill>
                  <a:schemeClr val="tx1"/>
                </a:solidFill>
              </a:rPr>
              <a:t>％未満の場合で、下記に該当する場合は、添付資料をご提出ください。</a:t>
            </a:r>
            <a:endParaRPr lang="en-US" altLang="ja-JP" sz="975" dirty="0">
              <a:solidFill>
                <a:schemeClr val="tx1"/>
              </a:solidFill>
            </a:endParaRPr>
          </a:p>
          <a:p>
            <a:r>
              <a:rPr lang="ja-JP" altLang="en-US" sz="975" dirty="0">
                <a:solidFill>
                  <a:schemeClr val="tx1"/>
                </a:solidFill>
              </a:rPr>
              <a:t>①家族に対して会社から受診勧奨している（被保険者を通じた勧奨も可）</a:t>
            </a:r>
          </a:p>
        </p:txBody>
      </p:sp>
      <p:sp>
        <p:nvSpPr>
          <p:cNvPr id="10"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21711352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⑮経営者による健康経営・健康宣言の社内外への発信および経営者の健診受診状況</a:t>
            </a:r>
          </a:p>
        </p:txBody>
      </p:sp>
      <p:sp>
        <p:nvSpPr>
          <p:cNvPr id="4" name="テキスト ボックス 3"/>
          <p:cNvSpPr txBox="1"/>
          <p:nvPr/>
        </p:nvSpPr>
        <p:spPr>
          <a:xfrm>
            <a:off x="0" y="292503"/>
            <a:ext cx="6858000" cy="392415"/>
          </a:xfrm>
          <a:prstGeom prst="rect">
            <a:avLst/>
          </a:prstGeom>
          <a:noFill/>
        </p:spPr>
        <p:txBody>
          <a:bodyPr wrap="square" rtlCol="0">
            <a:spAutoFit/>
          </a:bodyPr>
          <a:lstStyle/>
          <a:p>
            <a:r>
              <a:rPr lang="ja-JP" altLang="en-US" sz="975" dirty="0"/>
              <a:t>□経営者が従業員の健康管理に係る経営課題・健康課題を認識し、組織として健康づくりに取組む方針等を明文化しているか</a:t>
            </a:r>
            <a:endParaRPr lang="en-US" altLang="ja-JP" sz="975" dirty="0"/>
          </a:p>
        </p:txBody>
      </p:sp>
      <p:sp>
        <p:nvSpPr>
          <p:cNvPr id="5" name="テキスト ボックス 4"/>
          <p:cNvSpPr txBox="1"/>
          <p:nvPr/>
        </p:nvSpPr>
        <p:spPr>
          <a:xfrm>
            <a:off x="0" y="624305"/>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1993149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□方針について、社内外に発信し取り組みを進めているか</a:t>
            </a:r>
            <a:endParaRPr lang="en-US" altLang="ja-JP" sz="975" dirty="0"/>
          </a:p>
        </p:txBody>
      </p:sp>
      <p:sp>
        <p:nvSpPr>
          <p:cNvPr id="5" name="テキスト ボックス 4"/>
          <p:cNvSpPr txBox="1"/>
          <p:nvPr/>
        </p:nvSpPr>
        <p:spPr>
          <a:xfrm>
            <a:off x="0" y="482792"/>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⑮経営者による健康経営・健康宣言の社内外への発信および経営者の健診受診状況</a:t>
            </a:r>
          </a:p>
        </p:txBody>
      </p:sp>
    </p:spTree>
    <p:extLst>
      <p:ext uri="{BB962C8B-B14F-4D97-AF65-F5344CB8AC3E}">
        <p14:creationId xmlns:p14="http://schemas.microsoft.com/office/powerpoint/2010/main" val="5331981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□経営者自身が</a:t>
            </a:r>
            <a:r>
              <a:rPr lang="en-US" altLang="ja-JP" sz="975" dirty="0"/>
              <a:t>1</a:t>
            </a:r>
            <a:r>
              <a:rPr lang="ja-JP" altLang="en-US" sz="975" dirty="0"/>
              <a:t>年に</a:t>
            </a:r>
            <a:r>
              <a:rPr lang="en-US" altLang="ja-JP" sz="975" dirty="0"/>
              <a:t>1</a:t>
            </a:r>
            <a:r>
              <a:rPr lang="ja-JP" altLang="en-US" sz="975" dirty="0"/>
              <a:t>回健診を受診しているか（労働安全衛生法に基づく一般定期健診以上の健診）</a:t>
            </a:r>
            <a:endParaRPr lang="en-US" altLang="ja-JP" sz="975" dirty="0"/>
          </a:p>
        </p:txBody>
      </p:sp>
      <p:sp>
        <p:nvSpPr>
          <p:cNvPr id="5" name="テキスト ボックス 4"/>
          <p:cNvSpPr txBox="1"/>
          <p:nvPr/>
        </p:nvSpPr>
        <p:spPr>
          <a:xfrm>
            <a:off x="0" y="471600"/>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9" name="角丸四角形 8"/>
          <p:cNvSpPr/>
          <p:nvPr/>
        </p:nvSpPr>
        <p:spPr>
          <a:xfrm>
            <a:off x="6971332" y="1659570"/>
            <a:ext cx="3095625" cy="856456"/>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38" dirty="0">
                <a:solidFill>
                  <a:schemeClr val="tx1"/>
                </a:solidFill>
                <a:latin typeface="+mn-ea"/>
              </a:rPr>
              <a:t>経営者自身が健診を受診していることが分かる資料・・・</a:t>
            </a:r>
            <a:endParaRPr lang="en-US" altLang="ja-JP" sz="1138" dirty="0">
              <a:solidFill>
                <a:schemeClr val="tx1"/>
              </a:solidFill>
              <a:latin typeface="+mn-ea"/>
            </a:endParaRPr>
          </a:p>
          <a:p>
            <a:r>
              <a:rPr lang="ja-JP" altLang="en-US" sz="1138" dirty="0">
                <a:solidFill>
                  <a:schemeClr val="tx1"/>
                </a:solidFill>
                <a:latin typeface="+mn-ea"/>
              </a:rPr>
              <a:t>申請時から</a:t>
            </a:r>
            <a:r>
              <a:rPr lang="en-US" altLang="ja-JP" sz="1138" dirty="0">
                <a:solidFill>
                  <a:schemeClr val="tx1"/>
                </a:solidFill>
                <a:latin typeface="+mn-ea"/>
              </a:rPr>
              <a:t>1</a:t>
            </a:r>
            <a:r>
              <a:rPr lang="ja-JP" altLang="en-US" sz="1138" dirty="0">
                <a:solidFill>
                  <a:schemeClr val="tx1"/>
                </a:solidFill>
                <a:latin typeface="+mn-ea"/>
              </a:rPr>
              <a:t>年以内の受診状況をリスト化したもの等</a:t>
            </a:r>
            <a:endParaRPr lang="ja-JP" altLang="en-US" sz="1463" dirty="0"/>
          </a:p>
        </p:txBody>
      </p:sp>
      <p:sp>
        <p:nvSpPr>
          <p:cNvPr id="10"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2" name="正方形/長方形 1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⑮経営者による健康経営・健康宣言の社内外への発信および経営者の健診受診状況</a:t>
            </a:r>
          </a:p>
        </p:txBody>
      </p:sp>
    </p:spTree>
    <p:extLst>
      <p:ext uri="{BB962C8B-B14F-4D97-AF65-F5344CB8AC3E}">
        <p14:creationId xmlns:p14="http://schemas.microsoft.com/office/powerpoint/2010/main" val="21977123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⑯従業員の健康の保持・増進に関する計画策定及び策定した計画に基づく実施</a:t>
            </a:r>
          </a:p>
        </p:txBody>
      </p:sp>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□従業員の健康の保持・増進に関する計画書が策定されているか</a:t>
            </a:r>
            <a:endParaRPr lang="en-US" altLang="ja-JP" sz="975" dirty="0"/>
          </a:p>
        </p:txBody>
      </p:sp>
      <p:sp>
        <p:nvSpPr>
          <p:cNvPr id="5" name="テキスト ボックス 4"/>
          <p:cNvSpPr txBox="1"/>
          <p:nvPr/>
        </p:nvSpPr>
        <p:spPr>
          <a:xfrm>
            <a:off x="0" y="482792"/>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3306882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□健康の保持増進に関する計画推進に関する具体的なスケジュールが策定されているか</a:t>
            </a:r>
            <a:endParaRPr lang="en-US" altLang="ja-JP" sz="975" dirty="0"/>
          </a:p>
        </p:txBody>
      </p:sp>
      <p:sp>
        <p:nvSpPr>
          <p:cNvPr id="5" name="テキスト ボックス 4"/>
          <p:cNvSpPr txBox="1"/>
          <p:nvPr/>
        </p:nvSpPr>
        <p:spPr>
          <a:xfrm>
            <a:off x="0" y="482792"/>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⑯従業員の健康の保持・増進に関する計画策定及び策定した計画に基づく実施</a:t>
            </a:r>
          </a:p>
        </p:txBody>
      </p:sp>
    </p:spTree>
    <p:extLst>
      <p:ext uri="{BB962C8B-B14F-4D97-AF65-F5344CB8AC3E}">
        <p14:creationId xmlns:p14="http://schemas.microsoft.com/office/powerpoint/2010/main" val="11463214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□スケジュールに基づいた実施がなされているか</a:t>
            </a:r>
            <a:endParaRPr lang="en-US" altLang="ja-JP" sz="975" dirty="0"/>
          </a:p>
        </p:txBody>
      </p:sp>
      <p:sp>
        <p:nvSpPr>
          <p:cNvPr id="5" name="テキスト ボックス 4"/>
          <p:cNvSpPr txBox="1"/>
          <p:nvPr/>
        </p:nvSpPr>
        <p:spPr>
          <a:xfrm>
            <a:off x="0" y="482792"/>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⑯従業員の健康の保持・増進に関する計画策定及び策定した計画に基づく実施</a:t>
            </a:r>
          </a:p>
        </p:txBody>
      </p:sp>
    </p:spTree>
    <p:extLst>
      <p:ext uri="{BB962C8B-B14F-4D97-AF65-F5344CB8AC3E}">
        <p14:creationId xmlns:p14="http://schemas.microsoft.com/office/powerpoint/2010/main" val="29240587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□実施による改善や実施結果に基づく振り返りがなされているか</a:t>
            </a:r>
            <a:endParaRPr lang="en-US" altLang="ja-JP" sz="975" dirty="0"/>
          </a:p>
        </p:txBody>
      </p:sp>
      <p:sp>
        <p:nvSpPr>
          <p:cNvPr id="5" name="テキスト ボックス 4"/>
          <p:cNvSpPr txBox="1"/>
          <p:nvPr/>
        </p:nvSpPr>
        <p:spPr>
          <a:xfrm>
            <a:off x="0" y="482792"/>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⑯従業員の健康の保持・増進に関する計画策定及び策定した計画に基づく実施</a:t>
            </a:r>
          </a:p>
        </p:txBody>
      </p:sp>
    </p:spTree>
    <p:extLst>
      <p:ext uri="{BB962C8B-B14F-4D97-AF65-F5344CB8AC3E}">
        <p14:creationId xmlns:p14="http://schemas.microsoft.com/office/powerpoint/2010/main" val="38671566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5572125" cy="242374"/>
          </a:xfrm>
          <a:prstGeom prst="rect">
            <a:avLst/>
          </a:prstGeom>
          <a:noFill/>
        </p:spPr>
        <p:txBody>
          <a:bodyPr wrap="square" rtlCol="0">
            <a:spAutoFit/>
          </a:bodyPr>
          <a:lstStyle/>
          <a:p>
            <a:r>
              <a:rPr lang="ja-JP" altLang="en-US" sz="975" dirty="0"/>
              <a:t>□健康の保持増進に関する計画、取り組みが、従業員と共有できているか</a:t>
            </a:r>
            <a:endParaRPr lang="en-US" altLang="ja-JP" sz="975" dirty="0"/>
          </a:p>
        </p:txBody>
      </p:sp>
      <p:sp>
        <p:nvSpPr>
          <p:cNvPr id="5" name="テキスト ボックス 4"/>
          <p:cNvSpPr txBox="1"/>
          <p:nvPr/>
        </p:nvSpPr>
        <p:spPr>
          <a:xfrm>
            <a:off x="0" y="482792"/>
            <a:ext cx="5572125"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10" name="正方形/長方形 9"/>
          <p:cNvSpPr/>
          <p:nvPr/>
        </p:nvSpPr>
        <p:spPr>
          <a:xfrm>
            <a:off x="0" y="0"/>
            <a:ext cx="6847200" cy="2925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⑯従業員の健康の保持・増進に関する計画策定及び策定した計画に基づく実施</a:t>
            </a:r>
          </a:p>
        </p:txBody>
      </p:sp>
    </p:spTree>
    <p:extLst>
      <p:ext uri="{BB962C8B-B14F-4D97-AF65-F5344CB8AC3E}">
        <p14:creationId xmlns:p14="http://schemas.microsoft.com/office/powerpoint/2010/main" val="215028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⑤治療中の従業員に対する支援体制</a:t>
            </a:r>
          </a:p>
        </p:txBody>
      </p:sp>
      <p:sp>
        <p:nvSpPr>
          <p:cNvPr id="4" name="テキスト ボックス 3"/>
          <p:cNvSpPr txBox="1"/>
          <p:nvPr/>
        </p:nvSpPr>
        <p:spPr>
          <a:xfrm>
            <a:off x="0" y="292502"/>
            <a:ext cx="6858000" cy="242374"/>
          </a:xfrm>
          <a:prstGeom prst="rect">
            <a:avLst/>
          </a:prstGeom>
          <a:noFill/>
        </p:spPr>
        <p:txBody>
          <a:bodyPr wrap="square" rtlCol="0">
            <a:spAutoFit/>
          </a:bodyPr>
          <a:lstStyle/>
          <a:p>
            <a:r>
              <a:rPr lang="ja-JP" altLang="en-US" sz="975" dirty="0"/>
              <a:t>□限度額認定証等の健康保険給付や厚生年金保険等の公的保険制度・支援制度に関する周知を行っているか</a:t>
            </a:r>
          </a:p>
        </p:txBody>
      </p:sp>
      <p:sp>
        <p:nvSpPr>
          <p:cNvPr id="5" name="テキスト ボックス 4"/>
          <p:cNvSpPr txBox="1"/>
          <p:nvPr/>
        </p:nvSpPr>
        <p:spPr>
          <a:xfrm>
            <a:off x="0" y="471600"/>
            <a:ext cx="6858000"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Tree>
    <p:extLst>
      <p:ext uri="{BB962C8B-B14F-4D97-AF65-F5344CB8AC3E}">
        <p14:creationId xmlns:p14="http://schemas.microsoft.com/office/powerpoint/2010/main" val="279882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□従業員や管理者に対して、治療と職場生活に関する両立支援の意識啓発を行っているか</a:t>
            </a:r>
          </a:p>
        </p:txBody>
      </p:sp>
      <p:sp>
        <p:nvSpPr>
          <p:cNvPr id="5" name="テキスト ボックス 4"/>
          <p:cNvSpPr txBox="1"/>
          <p:nvPr/>
        </p:nvSpPr>
        <p:spPr>
          <a:xfrm>
            <a:off x="0" y="482787"/>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9" name="正方形/長方形 8"/>
          <p:cNvSpPr/>
          <p:nvPr/>
        </p:nvSpPr>
        <p:spPr>
          <a:xfrm>
            <a:off x="0" y="0"/>
            <a:ext cx="68472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⑤治療中の従業員に対する支援体制</a:t>
            </a:r>
          </a:p>
        </p:txBody>
      </p:sp>
    </p:spTree>
    <p:extLst>
      <p:ext uri="{BB962C8B-B14F-4D97-AF65-F5344CB8AC3E}">
        <p14:creationId xmlns:p14="http://schemas.microsoft.com/office/powerpoint/2010/main" val="2610036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□治療と職場生活の両立に関する相談窓口を設置し、周知しているか</a:t>
            </a:r>
          </a:p>
        </p:txBody>
      </p:sp>
      <p:sp>
        <p:nvSpPr>
          <p:cNvPr id="5" name="テキスト ボックス 4"/>
          <p:cNvSpPr txBox="1"/>
          <p:nvPr/>
        </p:nvSpPr>
        <p:spPr>
          <a:xfrm>
            <a:off x="0" y="503427"/>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9" name="正方形/長方形 8"/>
          <p:cNvSpPr/>
          <p:nvPr/>
        </p:nvSpPr>
        <p:spPr>
          <a:xfrm>
            <a:off x="0" y="0"/>
            <a:ext cx="68472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⑤治療中の従業員に対する支援体制</a:t>
            </a:r>
          </a:p>
        </p:txBody>
      </p:sp>
    </p:spTree>
    <p:extLst>
      <p:ext uri="{BB962C8B-B14F-4D97-AF65-F5344CB8AC3E}">
        <p14:creationId xmlns:p14="http://schemas.microsoft.com/office/powerpoint/2010/main" val="1324802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2"/>
            <a:ext cx="6215063" cy="242374"/>
          </a:xfrm>
          <a:prstGeom prst="rect">
            <a:avLst/>
          </a:prstGeom>
          <a:noFill/>
        </p:spPr>
        <p:txBody>
          <a:bodyPr wrap="square" rtlCol="0">
            <a:spAutoFit/>
          </a:bodyPr>
          <a:lstStyle/>
          <a:p>
            <a:r>
              <a:rPr lang="ja-JP" altLang="en-US" sz="975" dirty="0"/>
              <a:t>□時間単位の休暇制度、短時間勤務制度、時差出勤制度のいずれかが規定されているか</a:t>
            </a:r>
          </a:p>
        </p:txBody>
      </p:sp>
      <p:sp>
        <p:nvSpPr>
          <p:cNvPr id="5" name="テキスト ボックス 4"/>
          <p:cNvSpPr txBox="1"/>
          <p:nvPr/>
        </p:nvSpPr>
        <p:spPr>
          <a:xfrm>
            <a:off x="0" y="503427"/>
            <a:ext cx="6215063" cy="242374"/>
          </a:xfrm>
          <a:prstGeom prst="rect">
            <a:avLst/>
          </a:prstGeom>
          <a:noFill/>
        </p:spPr>
        <p:txBody>
          <a:bodyPr wrap="square" rtlCol="0">
            <a:spAutoFit/>
          </a:bodyPr>
          <a:lstStyle/>
          <a:p>
            <a:r>
              <a:rPr lang="ja-JP" altLang="en-US" sz="975" dirty="0"/>
              <a:t>　</a:t>
            </a:r>
            <a:r>
              <a:rPr lang="ja-JP" altLang="en-US" sz="975" dirty="0">
                <a:sym typeface="Wingdings" panose="05000000000000000000" pitchFamily="2" charset="2"/>
              </a:rPr>
              <a:t></a:t>
            </a:r>
            <a:endParaRPr lang="ja-JP" altLang="en-US" sz="975" dirty="0"/>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9" name="正方形/長方形 8"/>
          <p:cNvSpPr/>
          <p:nvPr/>
        </p:nvSpPr>
        <p:spPr>
          <a:xfrm>
            <a:off x="0" y="0"/>
            <a:ext cx="68472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⑤治療中の従業員に対する支援体制</a:t>
            </a:r>
          </a:p>
        </p:txBody>
      </p:sp>
    </p:spTree>
    <p:extLst>
      <p:ext uri="{BB962C8B-B14F-4D97-AF65-F5344CB8AC3E}">
        <p14:creationId xmlns:p14="http://schemas.microsoft.com/office/powerpoint/2010/main" val="900397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2503"/>
            <a:ext cx="6858000" cy="392415"/>
          </a:xfrm>
          <a:prstGeom prst="rect">
            <a:avLst/>
          </a:prstGeom>
          <a:noFill/>
        </p:spPr>
        <p:txBody>
          <a:bodyPr wrap="square" rtlCol="0">
            <a:spAutoFit/>
          </a:bodyPr>
          <a:lstStyle/>
          <a:p>
            <a:r>
              <a:rPr lang="ja-JP" altLang="en-US" sz="975" dirty="0"/>
              <a:t>□継続的な治療を行っている従業員に対し、産業医等面談にて適切に状況を把握するとともに必要な措置についても適切に実施しているか</a:t>
            </a:r>
          </a:p>
        </p:txBody>
      </p:sp>
      <p:sp>
        <p:nvSpPr>
          <p:cNvPr id="5" name="テキスト ボックス 4"/>
          <p:cNvSpPr txBox="1"/>
          <p:nvPr/>
        </p:nvSpPr>
        <p:spPr>
          <a:xfrm>
            <a:off x="0" y="606612"/>
            <a:ext cx="6215063" cy="242374"/>
          </a:xfrm>
          <a:prstGeom prst="rect">
            <a:avLst/>
          </a:prstGeom>
          <a:noFill/>
        </p:spPr>
        <p:txBody>
          <a:bodyPr wrap="square" rtlCol="0">
            <a:spAutoFit/>
          </a:bodyPr>
          <a:lstStyle/>
          <a:p>
            <a:pPr indent="-371494"/>
            <a:r>
              <a:rPr lang="ja-JP" altLang="en-US" sz="975" dirty="0"/>
              <a:t>　</a:t>
            </a:r>
            <a:r>
              <a:rPr lang="ja-JP" altLang="en-US" sz="975" dirty="0">
                <a:sym typeface="Wingdings" panose="05000000000000000000" pitchFamily="2" charset="2"/>
              </a:rPr>
              <a:t></a:t>
            </a:r>
            <a:endParaRPr lang="en-US" altLang="ja-JP" sz="975" dirty="0">
              <a:sym typeface="Wingdings" panose="05000000000000000000" pitchFamily="2" charset="2"/>
            </a:endParaRPr>
          </a:p>
        </p:txBody>
      </p:sp>
      <p:sp>
        <p:nvSpPr>
          <p:cNvPr id="8" name="角丸四角形吹き出し 7"/>
          <p:cNvSpPr/>
          <p:nvPr/>
        </p:nvSpPr>
        <p:spPr>
          <a:xfrm>
            <a:off x="6971332" y="355935"/>
            <a:ext cx="2383631" cy="804863"/>
          </a:xfrm>
          <a:prstGeom prst="wedgeRoundRectCallout">
            <a:avLst>
              <a:gd name="adj1" fmla="val -54858"/>
              <a:gd name="adj2" fmla="val -2244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5" dirty="0">
                <a:solidFill>
                  <a:schemeClr val="tx1"/>
                </a:solidFill>
                <a:sym typeface="Wingdings" panose="05000000000000000000" pitchFamily="2" charset="2"/>
              </a:rPr>
              <a:t>～につきましては、</a:t>
            </a:r>
            <a:endParaRPr lang="en-US" altLang="ja-JP" sz="975" dirty="0">
              <a:solidFill>
                <a:schemeClr val="tx1"/>
              </a:solidFill>
              <a:sym typeface="Wingdings" panose="05000000000000000000" pitchFamily="2" charset="2"/>
            </a:endParaRPr>
          </a:p>
          <a:p>
            <a:r>
              <a:rPr lang="ja-JP" altLang="en-US" sz="975" dirty="0">
                <a:solidFill>
                  <a:schemeClr val="tx1"/>
                </a:solidFill>
                <a:sym typeface="Wingdings" panose="05000000000000000000" pitchFamily="2" charset="2"/>
              </a:rPr>
              <a:t>事業所にて添付された資料の内容について詳しくご説明ください。</a:t>
            </a:r>
            <a:endParaRPr lang="en-US" altLang="ja-JP" sz="975" dirty="0">
              <a:solidFill>
                <a:schemeClr val="tx1"/>
              </a:solidFill>
              <a:sym typeface="Wingdings" panose="05000000000000000000" pitchFamily="2" charset="2"/>
            </a:endParaRPr>
          </a:p>
        </p:txBody>
      </p:sp>
      <p:sp>
        <p:nvSpPr>
          <p:cNvPr id="7" name="コンテンツ プレースホルダー 7"/>
          <p:cNvSpPr>
            <a:spLocks noGrp="1"/>
          </p:cNvSpPr>
          <p:nvPr>
            <p:ph idx="1"/>
          </p:nvPr>
        </p:nvSpPr>
        <p:spPr>
          <a:xfrm>
            <a:off x="471488" y="894812"/>
            <a:ext cx="5915025" cy="8027468"/>
          </a:xfrm>
        </p:spPr>
        <p:txBody>
          <a:bodyPr/>
          <a:lstStyle/>
          <a:p>
            <a:endParaRPr kumimoji="1" lang="ja-JP" altLang="en-US" dirty="0"/>
          </a:p>
        </p:txBody>
      </p:sp>
      <p:sp>
        <p:nvSpPr>
          <p:cNvPr id="9" name="正方形/長方形 8"/>
          <p:cNvSpPr/>
          <p:nvPr/>
        </p:nvSpPr>
        <p:spPr>
          <a:xfrm>
            <a:off x="0" y="0"/>
            <a:ext cx="68472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solidFill>
                  <a:schemeClr val="tx1"/>
                </a:solidFill>
                <a:latin typeface="+mn-ea"/>
              </a:rPr>
              <a:t>⑤治療中の従業員に対する支援体制</a:t>
            </a:r>
          </a:p>
        </p:txBody>
      </p:sp>
    </p:spTree>
    <p:extLst>
      <p:ext uri="{BB962C8B-B14F-4D97-AF65-F5344CB8AC3E}">
        <p14:creationId xmlns:p14="http://schemas.microsoft.com/office/powerpoint/2010/main" val="16914527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439</TotalTime>
  <Words>2805</Words>
  <Application>Microsoft Office PowerPoint</Application>
  <PresentationFormat>A4 210 x 297 mm</PresentationFormat>
  <Paragraphs>275</Paragraphs>
  <Slides>47</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47</vt:i4>
      </vt:variant>
    </vt:vector>
  </HeadingPairs>
  <TitlesOfParts>
    <vt:vector size="54" baseType="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洪　瑛志</dc:creator>
  <cp:lastModifiedBy>大友 美幸</cp:lastModifiedBy>
  <cp:revision>51</cp:revision>
  <dcterms:created xsi:type="dcterms:W3CDTF">2022-10-04T05:14:12Z</dcterms:created>
  <dcterms:modified xsi:type="dcterms:W3CDTF">2024-03-27T02:13:06Z</dcterms:modified>
</cp:coreProperties>
</file>