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302" r:id="rId2"/>
    <p:sldId id="330" r:id="rId3"/>
    <p:sldId id="331" r:id="rId4"/>
    <p:sldId id="332" r:id="rId5"/>
    <p:sldId id="303" r:id="rId6"/>
    <p:sldId id="304" r:id="rId7"/>
    <p:sldId id="305" r:id="rId8"/>
    <p:sldId id="306" r:id="rId9"/>
    <p:sldId id="328" r:id="rId10"/>
    <p:sldId id="329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25" r:id="rId21"/>
    <p:sldId id="326" r:id="rId22"/>
    <p:sldId id="327" r:id="rId23"/>
    <p:sldId id="321" r:id="rId24"/>
    <p:sldId id="322" r:id="rId25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" id="{28D2C232-775B-463E-9118-0EB722E76D89}">
          <p14:sldIdLst>
            <p14:sldId id="302"/>
          </p14:sldIdLst>
        </p14:section>
        <p14:section name="使用例" id="{F4348E47-0A31-4A9D-878B-8BB43E6B6A21}">
          <p14:sldIdLst>
            <p14:sldId id="330"/>
            <p14:sldId id="331"/>
            <p14:sldId id="332"/>
          </p14:sldIdLst>
        </p14:section>
        <p14:section name="③健診の必要性を従業員へ周知していますか？" id="{33972626-D659-426B-8C96-0078B899C0A4}">
          <p14:sldIdLst>
            <p14:sldId id="303"/>
          </p14:sldIdLst>
        </p14:section>
        <p14:section name="④健診結果が「要医療」など再検査が必要な人に受診を勧めていますか？" id="{54563189-C0DE-416E-BB83-59B28106D70D}">
          <p14:sldIdLst>
            <p14:sldId id="304"/>
          </p14:sldIdLst>
        </p14:section>
        <p14:section name="⑥健康づくりを担当する担当者を決めていますか？" id="{200C7B51-3ABF-405B-8179-CEA960FA425C}">
          <p14:sldIdLst>
            <p14:sldId id="305"/>
          </p14:sldIdLst>
        </p14:section>
        <p14:section name="⑦従業員が健康づくりを話し合える場はありますか？" id="{3527E37F-63E7-4648-BB5F-BB3486DC3FBA}">
          <p14:sldIdLst>
            <p14:sldId id="306"/>
            <p14:sldId id="328"/>
            <p14:sldId id="329"/>
          </p14:sldIdLst>
        </p14:section>
        <p14:section name="⑧健康測定機器等を設置していますか？" id="{6ED1214D-D82B-400B-B8F4-F5949C5425E8}">
          <p14:sldIdLst>
            <p14:sldId id="309"/>
          </p14:sldIdLst>
        </p14:section>
        <p14:section name="⑨職場の健康課題を考えたり、問題の整理を行っていますか？" id="{C0492A06-5E48-4DB5-BBEA-99E945FDB243}">
          <p14:sldIdLst>
            <p14:sldId id="310"/>
          </p14:sldIdLst>
        </p14:section>
        <p14:section name="⑩健康づくりの目標・計画・進捗管理を行っていますか？" id="{ABB63109-9B54-4627-AD08-E6DCC6E89FF0}">
          <p14:sldIdLst>
            <p14:sldId id="311"/>
          </p14:sldIdLst>
        </p14:section>
        <p14:section name="⑪従業員の日頃の飲み物に気を付けていますか？" id="{DC40FF52-157F-4EA5-ABB4-9FBEAF04B273}">
          <p14:sldIdLst>
            <p14:sldId id="312"/>
          </p14:sldIdLst>
        </p14:section>
        <p14:section name="⑫従業員の日頃の食生活が乱れないような取組みを行っていますか？" id="{BFA8C3C2-536D-458D-9525-B3F37A511A3C}">
          <p14:sldIdLst>
            <p14:sldId id="313"/>
          </p14:sldIdLst>
        </p14:section>
        <p14:section name="⑬業務中などに体操やストレッチを取り入れていますか？" id="{A8C84B54-C359-4635-ADE6-3DDC771F54F4}">
          <p14:sldIdLst>
            <p14:sldId id="314"/>
          </p14:sldIdLst>
        </p14:section>
        <p14:section name="⑭階段の活用など歩数を増やす工夫をしていますか？" id="{B9B446BE-6CED-4DD3-9FE7-27737AD83DE0}">
          <p14:sldIdLst>
            <p14:sldId id="315"/>
          </p14:sldIdLst>
        </p14:section>
        <p14:section name="⑮従業員にたばこの害について周知活動をしていますか？" id="{02FFB6DC-85DC-429B-B9EE-7DE92689ADFD}">
          <p14:sldIdLst>
            <p14:sldId id="316"/>
          </p14:sldIdLst>
        </p14:section>
        <p14:section name="⑯受動喫煙防止策を講じていますか？" id="{0028AA12-7F73-4447-A80E-3D997FD5C852}">
          <p14:sldIdLst>
            <p14:sldId id="317"/>
            <p14:sldId id="325"/>
            <p14:sldId id="326"/>
            <p14:sldId id="327"/>
          </p14:sldIdLst>
        </p14:section>
        <p14:section name="⑰従業員の心の健康に関する取組みをしていますか？" id="{4EC4A92E-11C0-4F56-8B2F-F7C67806C25E}">
          <p14:sldIdLst>
            <p14:sldId id="321"/>
          </p14:sldIdLst>
        </p14:section>
        <p14:section name="⑱気になることを相談できる職場の雰囲気を作っていますか？" id="{8CF51EE9-399C-48AB-B663-D12D98CE04B5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洪　瑛志" initials="洪　瑛志" lastIdx="3" clrIdx="0">
    <p:extLst>
      <p:ext uri="{19B8F6BF-5375-455C-9EA6-DF929625EA0E}">
        <p15:presenceInfo xmlns:p15="http://schemas.microsoft.com/office/powerpoint/2012/main" userId="S-1-5-21-3552043092-2804328495-2295389631-79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57" autoAdjust="0"/>
  </p:normalViewPr>
  <p:slideViewPr>
    <p:cSldViewPr snapToGrid="0">
      <p:cViewPr varScale="1">
        <p:scale>
          <a:sx n="71" d="100"/>
          <a:sy n="71" d="100"/>
        </p:scale>
        <p:origin x="3210" y="6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74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72CFD-32A4-4C8F-BECC-721C10BBED0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8C9B5-7662-4393-8EE1-C547BF6D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43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214E8-DB93-43EB-9B5F-7307B8D7D5B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F29E-DADE-448B-AA70-2455F09B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06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F29E-DADE-448B-AA70-2455F09B6B6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27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F29E-DADE-448B-AA70-2455F09B6B6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03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03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85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2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18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45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55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5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67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07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2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4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16489-33F9-4367-AF16-B23861F8BDA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23A6-BFE8-4EDB-BCDF-FD33BD35AB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36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430306" y="735730"/>
            <a:ext cx="6024282" cy="7275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ja-JP" altLang="en-US" sz="1300" b="1" dirty="0"/>
              <a:t>各項目</a:t>
            </a:r>
            <a:r>
              <a:rPr lang="ja-JP" altLang="en-US" sz="1300" b="1" dirty="0" smtClean="0"/>
              <a:t>の取組みに</a:t>
            </a:r>
            <a:r>
              <a:rPr lang="ja-JP" altLang="en-US" sz="1300" b="1" dirty="0"/>
              <a:t>ついて</a:t>
            </a:r>
            <a:r>
              <a:rPr lang="ja-JP" altLang="en-US" sz="1300" b="1" dirty="0" smtClean="0"/>
              <a:t>、</a:t>
            </a:r>
            <a:r>
              <a:rPr lang="zh-TW" altLang="en-US" sz="13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取組実施（開始）日</a:t>
            </a:r>
            <a:r>
              <a:rPr lang="ja-JP" altLang="en-US" sz="1300" b="1" dirty="0" smtClean="0"/>
              <a:t>・</a:t>
            </a:r>
            <a:r>
              <a:rPr lang="ja-JP" altLang="en-US" sz="1300" b="1" dirty="0"/>
              <a:t>取組</a:t>
            </a:r>
            <a:r>
              <a:rPr lang="ja-JP" altLang="en-US" sz="1300" b="1" dirty="0" smtClean="0"/>
              <a:t>内容を確認</a:t>
            </a:r>
            <a:r>
              <a:rPr lang="ja-JP" altLang="en-US" sz="1300" b="1" dirty="0"/>
              <a:t>できる資料を貼付してください。（計画書、会議録、配布物、掲示物、メール文、写真等）</a:t>
            </a:r>
            <a:endParaRPr lang="en-US" altLang="ja-JP" sz="1300" b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ja-JP" sz="1300" b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ja-JP" sz="1600" b="1" dirty="0"/>
              <a:t>【</a:t>
            </a:r>
            <a:r>
              <a:rPr lang="ja-JP" altLang="en-US" sz="1600" b="1" dirty="0"/>
              <a:t>注意事項</a:t>
            </a:r>
            <a:r>
              <a:rPr lang="en-US" altLang="ja-JP" sz="1600" b="1" dirty="0"/>
              <a:t>】</a:t>
            </a:r>
          </a:p>
          <a:p>
            <a:pPr marL="139310" indent="-13931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300" b="1" dirty="0" smtClean="0">
                <a:sym typeface="Wingdings" panose="05000000000000000000" pitchFamily="2" charset="2"/>
              </a:rPr>
              <a:t>取組み未実施</a:t>
            </a:r>
            <a:r>
              <a:rPr lang="ja-JP" altLang="en-US" sz="1300" b="1" dirty="0">
                <a:sym typeface="Wingdings" panose="05000000000000000000" pitchFamily="2" charset="2"/>
              </a:rPr>
              <a:t>の場合は、該当ページに「未実施」と記入してください。</a:t>
            </a:r>
            <a:endParaRPr lang="en-US" altLang="ja-JP" sz="1300" b="1" dirty="0">
              <a:sym typeface="Wingdings" panose="05000000000000000000" pitchFamily="2" charset="2"/>
            </a:endParaRPr>
          </a:p>
          <a:p>
            <a:pPr marL="139310" indent="-13931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300" b="1" u="sng" dirty="0">
                <a:sym typeface="Wingdings" panose="05000000000000000000" pitchFamily="2" charset="2"/>
              </a:rPr>
              <a:t>進捗</a:t>
            </a:r>
            <a:r>
              <a:rPr lang="ja-JP" altLang="en-US" sz="1300" b="1" u="sng" dirty="0" smtClean="0">
                <a:sym typeface="Wingdings" panose="05000000000000000000" pitchFamily="2" charset="2"/>
              </a:rPr>
              <a:t>管理表等</a:t>
            </a:r>
            <a:r>
              <a:rPr lang="ja-JP" altLang="en-US" sz="1300" b="1" u="sng" dirty="0">
                <a:sym typeface="Wingdings" panose="05000000000000000000" pitchFamily="2" charset="2"/>
              </a:rPr>
              <a:t>、資料の容量が多い場合は、このシートに貼付せず、別途お送りいただいても問題ありません。</a:t>
            </a:r>
            <a:endParaRPr lang="en-US" altLang="ja-JP" sz="1300" b="1" u="sng" dirty="0">
              <a:sym typeface="Wingdings" panose="05000000000000000000" pitchFamily="2" charset="2"/>
            </a:endParaRPr>
          </a:p>
          <a:p>
            <a:pPr marL="139310" indent="-13931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300" b="1" dirty="0">
                <a:sym typeface="Wingdings" panose="05000000000000000000" pitchFamily="2" charset="2"/>
              </a:rPr>
              <a:t>シートはご自由にアレンジしてご利用ください。ただし、どの質問項目の資料であるかわかるようにしてください</a:t>
            </a:r>
            <a:r>
              <a:rPr lang="ja-JP" altLang="en-US" sz="1300" b="1" dirty="0" smtClean="0">
                <a:sym typeface="Wingdings" panose="05000000000000000000" pitchFamily="2" charset="2"/>
              </a:rPr>
              <a:t>。</a:t>
            </a:r>
            <a:endParaRPr lang="en-US" altLang="ja-JP" sz="1300" b="1" dirty="0" smtClean="0">
              <a:sym typeface="Wingdings" panose="05000000000000000000" pitchFamily="2" charset="2"/>
            </a:endParaRPr>
          </a:p>
          <a:p>
            <a:pPr marL="139310" indent="-13931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300" b="1" dirty="0">
                <a:sym typeface="Wingdings" panose="05000000000000000000" pitchFamily="2" charset="2"/>
              </a:rPr>
              <a:t>項目番号を補記する、画像ファイル等を貼付し説明文を補記する、該当箇所を赤枠で囲む、など評価</a:t>
            </a:r>
            <a:r>
              <a:rPr lang="ja-JP" altLang="en-US" sz="1300" b="1" dirty="0" smtClean="0">
                <a:sym typeface="Wingdings" panose="05000000000000000000" pitchFamily="2" charset="2"/>
              </a:rPr>
              <a:t>対象となる部分を</a:t>
            </a:r>
            <a:r>
              <a:rPr lang="ja-JP" altLang="en-US" sz="1300" b="1" dirty="0">
                <a:sym typeface="Wingdings" panose="05000000000000000000" pitchFamily="2" charset="2"/>
              </a:rPr>
              <a:t>示してください</a:t>
            </a:r>
            <a:r>
              <a:rPr lang="ja-JP" altLang="en-US" sz="1300" b="1" dirty="0" smtClean="0">
                <a:sym typeface="Wingdings" panose="05000000000000000000" pitchFamily="2" charset="2"/>
              </a:rPr>
              <a:t>。</a:t>
            </a:r>
            <a:endParaRPr lang="en-US" altLang="ja-JP" sz="1300" b="1" dirty="0" smtClean="0">
              <a:sym typeface="Wingdings" panose="05000000000000000000" pitchFamily="2" charset="2"/>
            </a:endParaRPr>
          </a:p>
          <a:p>
            <a:pPr marL="139310" indent="-13931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300" b="1" dirty="0" smtClean="0"/>
              <a:t>健</a:t>
            </a:r>
            <a:r>
              <a:rPr lang="ja-JP" altLang="en-US" sz="1300" b="1" dirty="0"/>
              <a:t>診関係、面談記録等の資料の個人情報はマスキングしてください</a:t>
            </a:r>
            <a:r>
              <a:rPr lang="ja-JP" altLang="en-US" sz="1300" b="1" dirty="0" smtClean="0"/>
              <a:t>。</a:t>
            </a:r>
            <a:endParaRPr lang="en-US" altLang="ja-JP" sz="1300" b="1" dirty="0" smtClean="0"/>
          </a:p>
          <a:p>
            <a:pPr marL="139310" indent="-13931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300" b="1" dirty="0"/>
              <a:t>データにて提出いただいた場合は、当組合で印刷して認定機関へ申請</a:t>
            </a:r>
            <a:r>
              <a:rPr lang="ja-JP" altLang="en-US" sz="1300" b="1" dirty="0" smtClean="0"/>
              <a:t>します。印刷</a:t>
            </a:r>
            <a:r>
              <a:rPr lang="ja-JP" altLang="en-US" sz="1300" b="1" dirty="0"/>
              <a:t>して文字等が読み取れる状態でご提出</a:t>
            </a:r>
            <a:r>
              <a:rPr lang="ja-JP" altLang="en-US" sz="1300" b="1" dirty="0" smtClean="0"/>
              <a:t>ください</a:t>
            </a:r>
            <a:endParaRPr lang="en-US" altLang="ja-JP" sz="1300" b="1" dirty="0" smtClean="0"/>
          </a:p>
          <a:p>
            <a:pPr marL="139310" indent="-13931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1300" b="1" u="sng" dirty="0" smtClean="0"/>
              <a:t>複数事業場がある場合</a:t>
            </a:r>
            <a:r>
              <a:rPr lang="ja-JP" altLang="en-US" sz="1300" b="1" dirty="0" smtClean="0"/>
              <a:t>、すべての事業場での</a:t>
            </a:r>
            <a:r>
              <a:rPr lang="ja-JP" altLang="en-US" sz="1300" b="1" dirty="0"/>
              <a:t>取組内容を確認できる</a:t>
            </a:r>
            <a:r>
              <a:rPr lang="ja-JP" altLang="en-US" sz="1300" b="1" dirty="0" smtClean="0"/>
              <a:t>資料を張り付けてください。（健康測定機器の設置、掲示物、喫煙所等）</a:t>
            </a:r>
            <a:endParaRPr lang="en-US" altLang="ja-JP" sz="1300" b="1" dirty="0" smtClean="0"/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游ゴシック" panose="020B0400000000000000" pitchFamily="50" charset="-128"/>
              <a:buChar char="※"/>
            </a:pPr>
            <a:r>
              <a:rPr lang="ja-JP" altLang="ja-JP" sz="1300" b="1" dirty="0" smtClean="0">
                <a:latin typeface="+mn-ea"/>
              </a:rPr>
              <a:t>６</a:t>
            </a:r>
            <a:r>
              <a:rPr lang="en-US" altLang="ja-JP" sz="1300" b="1" dirty="0">
                <a:latin typeface="+mn-ea"/>
              </a:rPr>
              <a:t>MB</a:t>
            </a:r>
            <a:r>
              <a:rPr lang="ja-JP" altLang="ja-JP" sz="1300" b="1" dirty="0">
                <a:latin typeface="+mn-ea"/>
              </a:rPr>
              <a:t>を超えるデータをお送りいただく場合は、データを圧縮または</a:t>
            </a:r>
            <a:r>
              <a:rPr lang="ja-JP" altLang="ja-JP" sz="1300" b="1" dirty="0" smtClean="0">
                <a:latin typeface="+mn-ea"/>
              </a:rPr>
              <a:t>分割</a:t>
            </a:r>
            <a:r>
              <a:rPr lang="ja-JP" altLang="en-US" sz="1300" b="1" dirty="0">
                <a:latin typeface="+mn-ea"/>
              </a:rPr>
              <a:t>等</a:t>
            </a:r>
            <a:r>
              <a:rPr lang="ja-JP" altLang="ja-JP" sz="1300" b="1" dirty="0" smtClean="0">
                <a:latin typeface="+mn-ea"/>
              </a:rPr>
              <a:t>して</a:t>
            </a:r>
            <a:r>
              <a:rPr lang="ja-JP" altLang="ja-JP" sz="1300" b="1" dirty="0">
                <a:latin typeface="+mn-ea"/>
              </a:rPr>
              <a:t>お送りください。</a:t>
            </a:r>
            <a:endParaRPr lang="en-US" altLang="ja-JP" sz="1300" b="1" dirty="0">
              <a:latin typeface="+mn-ea"/>
            </a:endParaRPr>
          </a:p>
          <a:p>
            <a:pPr marL="139310" indent="-13931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ja-JP" altLang="en-US" sz="975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b="1" dirty="0">
                <a:solidFill>
                  <a:schemeClr val="tx1"/>
                </a:solidFill>
                <a:latin typeface="+mn-ea"/>
              </a:rPr>
              <a:t>銀</a:t>
            </a:r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の認定</a:t>
            </a:r>
            <a:r>
              <a:rPr lang="ja-JP" altLang="en-US" sz="1463" b="1" dirty="0">
                <a:solidFill>
                  <a:schemeClr val="tx1"/>
                </a:solidFill>
                <a:latin typeface="+mn-ea"/>
              </a:rPr>
              <a:t>　添付資料まとめシート</a:t>
            </a:r>
          </a:p>
        </p:txBody>
      </p:sp>
    </p:spTree>
    <p:extLst>
      <p:ext uri="{BB962C8B-B14F-4D97-AF65-F5344CB8AC3E}">
        <p14:creationId xmlns:p14="http://schemas.microsoft.com/office/powerpoint/2010/main" val="3637014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⑦従業員が健康づくりを話し合える場はありますか？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169757" y="3361765"/>
            <a:ext cx="2902090" cy="1586753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継続した実施・開催状況がわかるよう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複数回分の議事録等をご提出ください。</a:t>
            </a:r>
            <a:endParaRPr lang="en-US" altLang="ja-JP" sz="1400" u="sng" dirty="0" smtClean="0">
              <a:solidFill>
                <a:schemeClr val="tx1"/>
              </a:solidFill>
            </a:endParaRPr>
          </a:p>
          <a:p>
            <a:endParaRPr lang="en-US" altLang="ja-JP" sz="1400" u="sng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なお、内容の確認が必要なため、重ねずにご提出ください。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/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□定期的に従業員が健康づくりに関する内容を話し合っているか（会議録や議事録）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取組実施（開始）日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　年　月　日</a:t>
                      </a:r>
                      <a:endParaRPr kumimoji="1" lang="ja-JP" altLang="en-US" sz="135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取組内容の説明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50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822347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⑧健康測定機器等を設置していますか？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752967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□健康測定機器（体組成計、血圧計、心電図、体温計等）を設置、周知しているか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健康測定機器設置日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　年　月　日</a:t>
                      </a:r>
                      <a:endParaRPr kumimoji="1" lang="ja-JP" altLang="en-US" sz="135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取組内容の説明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50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周知対象者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2229586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⑨職場の健康課題を考えたり、問題の整理を行っていますか？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9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113144"/>
              </p:ext>
            </p:extLst>
          </p:nvPr>
        </p:nvGraphicFramePr>
        <p:xfrm>
          <a:off x="0" y="314310"/>
          <a:ext cx="6858000" cy="161323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pPr marL="180000" indent="-457200"/>
                      <a:r>
                        <a:rPr lang="ja-JP" altLang="en-US" sz="1350" dirty="0" smtClean="0"/>
                        <a:t>□自社の健康に関する課題・問題点が整理されており、一覧化され明確になっているか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取組実施（開始）日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　年　月　日</a:t>
                      </a:r>
                      <a:endParaRPr kumimoji="1" lang="ja-JP" altLang="en-US" sz="135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取組内容の説明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50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1" name="角丸四角形吹き出し 10"/>
          <p:cNvSpPr/>
          <p:nvPr/>
        </p:nvSpPr>
        <p:spPr>
          <a:xfrm>
            <a:off x="7169757" y="3801598"/>
            <a:ext cx="2485231" cy="1200707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当組合</a:t>
            </a:r>
            <a:r>
              <a:rPr lang="en-US" altLang="ja-JP" sz="1400" dirty="0" smtClean="0">
                <a:solidFill>
                  <a:schemeClr val="tx1"/>
                </a:solidFill>
              </a:rPr>
              <a:t>HP</a:t>
            </a:r>
            <a:r>
              <a:rPr lang="ja-JP" altLang="en-US" sz="1400" dirty="0" smtClean="0">
                <a:solidFill>
                  <a:schemeClr val="tx1"/>
                </a:solidFill>
              </a:rPr>
              <a:t>に掲載している「進捗管理表」を提出する場合は、別添にてご提出ください。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1375682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⑩健康づくりの目標・計画・進捗管理を行っていますか？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748175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□自社の健康づくりの目標・計画・またはスケジュールを立てているか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7169757" y="3801598"/>
            <a:ext cx="2485231" cy="1200707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当組合</a:t>
            </a:r>
            <a:r>
              <a:rPr lang="en-US" altLang="ja-JP" sz="1400" dirty="0" smtClean="0">
                <a:solidFill>
                  <a:schemeClr val="tx1"/>
                </a:solidFill>
              </a:rPr>
              <a:t>HP</a:t>
            </a:r>
            <a:r>
              <a:rPr lang="ja-JP" altLang="en-US" sz="1400" dirty="0" smtClean="0">
                <a:solidFill>
                  <a:schemeClr val="tx1"/>
                </a:solidFill>
              </a:rPr>
              <a:t>に掲載している「進捗管理表」を提出する場合は、別添にてご提出ください。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21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⑪従業員の日頃の飲み物に気を付けていますか？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7191362" y="3829412"/>
            <a:ext cx="3190455" cy="2034425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・ポスター掲示写真の場合は、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掲示</a:t>
            </a:r>
            <a:r>
              <a:rPr lang="ja-JP" altLang="en-US" sz="1400" dirty="0" smtClean="0">
                <a:solidFill>
                  <a:schemeClr val="tx1"/>
                </a:solidFill>
              </a:rPr>
              <a:t>開始日（○年○月～）を補記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・セミナー実施の場合は、セミナーの内容が確認できる資料（セミナー資料、動画研修のスクリーンショット等）もご提出ください。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601087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□糖質の多い飲料、高カロリー飲料を飲み過ぎないような取組みを行っているか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周知対象者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2297137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>
                <a:solidFill>
                  <a:schemeClr val="tx1"/>
                </a:solidFill>
                <a:latin typeface="+mn-ea"/>
              </a:rPr>
              <a:t>⑫</a:t>
            </a:r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従業員の日頃の食生活が乱れないような取組みを行っていますか？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699978"/>
              </p:ext>
            </p:extLst>
          </p:nvPr>
        </p:nvGraphicFramePr>
        <p:xfrm>
          <a:off x="0" y="314310"/>
          <a:ext cx="6858000" cy="161323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pPr marL="180000" indent="-457200"/>
                      <a:r>
                        <a:rPr lang="ja-JP" altLang="en-US" sz="1350" dirty="0" smtClean="0"/>
                        <a:t>□栄養バランスのとれた食生活（飲酒含む）となるような情報提供、啓発を行っているか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周知対象者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191362" y="3976410"/>
            <a:ext cx="3190455" cy="2034425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・ポスター掲示写真の場合は、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掲示</a:t>
            </a:r>
            <a:r>
              <a:rPr lang="ja-JP" altLang="en-US" sz="1400" dirty="0" smtClean="0">
                <a:solidFill>
                  <a:schemeClr val="tx1"/>
                </a:solidFill>
              </a:rPr>
              <a:t>開始日（○年○月～）を補記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・セミナー実施の場合は、セミナーの内容が確認できる資料（セミナー資料、動画研修のスクリーンショット等）もご提出ください。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2100212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⑬業務中などに体操やストレッチを取り入れていますか？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115969" y="3788152"/>
            <a:ext cx="2485231" cy="1187260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体操またはストレッチの実施写真のみではなく、実施についての周知文もご提出ください。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823387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□継続的に（毎日が望ましい）体操またはストレッチを実践しているか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周知対象者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829232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⑭階段の活用など歩数を増やす工夫をしていますか？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691526"/>
              </p:ext>
            </p:extLst>
          </p:nvPr>
        </p:nvGraphicFramePr>
        <p:xfrm>
          <a:off x="0" y="314310"/>
          <a:ext cx="6858000" cy="161323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pPr marL="180000" indent="-457200"/>
                      <a:r>
                        <a:rPr lang="ja-JP" altLang="en-US" sz="1350" dirty="0" smtClean="0"/>
                        <a:t>□歩数（運動含む）を増やす取組みを行っているか（ウォーキングや階段利用促進についてのポスター等）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取組実施（開始）日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周知対象者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191362" y="3989856"/>
            <a:ext cx="3190455" cy="2034425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・ポスター掲示写真の場合は、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掲示</a:t>
            </a:r>
            <a:r>
              <a:rPr lang="ja-JP" altLang="en-US" sz="1400" dirty="0" smtClean="0">
                <a:solidFill>
                  <a:schemeClr val="tx1"/>
                </a:solidFill>
              </a:rPr>
              <a:t>開始日（○年○月～）を補記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・セミナー実施の場合は、セミナーの内容が確認できる資料（セミナー資料、動画研修のスクリーンショット等）もご提出ください。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3120428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⑮従業員にたばこの害について周知活動をしていますか？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4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990750"/>
              </p:ext>
            </p:extLst>
          </p:nvPr>
        </p:nvGraphicFramePr>
        <p:xfrm>
          <a:off x="0" y="314310"/>
          <a:ext cx="6858000" cy="161323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pPr marL="180000" indent="-457200"/>
                      <a:r>
                        <a:rPr lang="ja-JP" altLang="en-US" sz="1350" dirty="0" smtClean="0"/>
                        <a:t>□たばこの害（喫煙・受動喫煙）がもたらす健康被害に関する情報提供、周知、啓発を行っているか</a:t>
                      </a:r>
                      <a:endParaRPr lang="en-US" altLang="ja-JP" sz="135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周知対象者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191362" y="3989856"/>
            <a:ext cx="3190455" cy="2034425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・ポスター掲示写真の場合は、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掲示</a:t>
            </a:r>
            <a:r>
              <a:rPr lang="ja-JP" altLang="en-US" sz="1400" dirty="0" smtClean="0">
                <a:solidFill>
                  <a:schemeClr val="tx1"/>
                </a:solidFill>
              </a:rPr>
              <a:t>開始日（○年○月～）を補記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・セミナー実施の場合は、セミナーの内容が確認できる資料（セミナー資料、動画研修のスクリーンショット等）もご提出ください。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1571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⑯受動喫煙防止策を講じていますか？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0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271946"/>
              </p:ext>
            </p:extLst>
          </p:nvPr>
        </p:nvGraphicFramePr>
        <p:xfrm>
          <a:off x="0" y="314310"/>
          <a:ext cx="6858000" cy="205560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□喫煙所の分煙状況の確認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喫煙所の有無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kumimoji="1" lang="ja-JP" altLang="en-US" dirty="0" smtClean="0"/>
                        <a:t>有り　➡分煙状況を確認できる資料を添付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無し　➡分煙状況の確認資料の提出不要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49712835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23187" y="2460964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内容（喫煙所がある場合は分煙状況を確認できる分煙エリアの写真、オフィス配置図等）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楕円 5"/>
          <p:cNvSpPr/>
          <p:nvPr/>
        </p:nvSpPr>
        <p:spPr>
          <a:xfrm>
            <a:off x="2009553" y="836219"/>
            <a:ext cx="382773" cy="212651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吹き出し 12"/>
          <p:cNvSpPr/>
          <p:nvPr/>
        </p:nvSpPr>
        <p:spPr>
          <a:xfrm>
            <a:off x="7191359" y="715926"/>
            <a:ext cx="2383631" cy="959827"/>
          </a:xfrm>
          <a:prstGeom prst="wedgeRoundRectCallout">
            <a:avLst>
              <a:gd name="adj1" fmla="val -60911"/>
              <a:gd name="adj2" fmla="val -2313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喫煙所の有無について、どちらかに「〇」を記載してください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7165152" y="1945676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20663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③健診の必要性を従業員へ周知していますか？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7191362" y="1273323"/>
            <a:ext cx="2383631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  <p:graphicFrame>
        <p:nvGraphicFramePr>
          <p:cNvPr id="11" name="コンテンツ プレースホルダー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05923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50" dirty="0" smtClean="0"/>
                        <a:t>□従業員全員への健診案内・受診勧奨</a:t>
                      </a:r>
                      <a:r>
                        <a:rPr lang="en-US" altLang="ja-JP" sz="1350" dirty="0" smtClean="0"/>
                        <a:t>+</a:t>
                      </a:r>
                      <a:r>
                        <a:rPr lang="ja-JP" altLang="en-US" sz="1350" dirty="0" smtClean="0"/>
                        <a:t>健診の必要性、受診義務の周知を行っているか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取組実施（開始）日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50" dirty="0" smtClean="0"/>
                        <a:t>2024</a:t>
                      </a:r>
                      <a:r>
                        <a:rPr kumimoji="1" lang="ja-JP" altLang="en-US" sz="1350" dirty="0" smtClean="0"/>
                        <a:t>年〇月〇日</a:t>
                      </a:r>
                      <a:endParaRPr kumimoji="1" lang="ja-JP" altLang="en-US" sz="135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取組内容の説明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50" dirty="0" smtClean="0"/>
                        <a:t>2024</a:t>
                      </a:r>
                      <a:r>
                        <a:rPr kumimoji="1" lang="ja-JP" altLang="en-US" sz="1350" dirty="0" smtClean="0"/>
                        <a:t>年○月○日、健康づくり担当者より健診の案内と共に必要性についてメールにて全従業員へ周知した。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pic>
        <p:nvPicPr>
          <p:cNvPr id="26" name="図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58" y="2004870"/>
            <a:ext cx="5950884" cy="7717870"/>
          </a:xfrm>
          <a:prstGeom prst="rect">
            <a:avLst/>
          </a:prstGeom>
        </p:spPr>
      </p:pic>
      <p:sp>
        <p:nvSpPr>
          <p:cNvPr id="27" name="角丸四角形 26"/>
          <p:cNvSpPr/>
          <p:nvPr/>
        </p:nvSpPr>
        <p:spPr>
          <a:xfrm>
            <a:off x="5219700" y="0"/>
            <a:ext cx="1503829" cy="292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C000"/>
                </a:solidFill>
              </a:rPr>
              <a:t>使用例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63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⑯受動喫煙防止策を講じていますか？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0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8226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□勤務時間内禁煙のルールや規定があるか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7165152" y="1165750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2447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⑯受動喫煙防止策を講じていますか？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0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159807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□喫煙場所以外での喫煙禁止または、建物内禁煙について周知を行っているか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周知対象者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7165152" y="1192644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12524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⑯受動喫煙防止策を講じていますか？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0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456642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□受動喫煙防止の周知、教育を行っているか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周知対象者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7165152" y="1165750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27280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⑰従業員の心の健康に関する取組みをしていますか？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865742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□心の健康（セルフケア）に関する理解の普及、情報提供を行っているか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周知対象者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7191362" y="4030197"/>
            <a:ext cx="3190455" cy="2034425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・ポスター掲示写真の場合は、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掲示</a:t>
            </a:r>
            <a:r>
              <a:rPr lang="ja-JP" altLang="en-US" sz="1400" dirty="0" smtClean="0">
                <a:solidFill>
                  <a:schemeClr val="tx1"/>
                </a:solidFill>
              </a:rPr>
              <a:t>開始日（○年○月～）を補記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・セミナー実施の場合は、セミナーの内容が確認できる資料（セミナー資料、動画研修のスクリーンショット等）もご提出ください。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450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⑱気になることを相談できる職場の雰囲気を作っていますか？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4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862807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□社内または社外に常設の心の健康に関する相談窓口を設置し、周知を行っているか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年　月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周知対象者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7191362" y="4030197"/>
            <a:ext cx="3190455" cy="918321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・ポスター掲示写真の場合は、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掲示</a:t>
            </a:r>
            <a:r>
              <a:rPr lang="ja-JP" altLang="en-US" sz="1400" dirty="0" smtClean="0">
                <a:solidFill>
                  <a:schemeClr val="tx1"/>
                </a:solidFill>
              </a:rPr>
              <a:t>開始日（○年○月～）を補記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1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⑪従業員の日頃の飲み物に気を付けていますか？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7217569" y="5428692"/>
            <a:ext cx="3190455" cy="2034425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・ポスター掲示写真の場合は、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掲示</a:t>
            </a:r>
            <a:r>
              <a:rPr lang="ja-JP" altLang="en-US" sz="1400" dirty="0" smtClean="0">
                <a:solidFill>
                  <a:schemeClr val="tx1"/>
                </a:solidFill>
              </a:rPr>
              <a:t>開始日（○年○月～）を補記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・セミナー実施の場合は、セミナーの内容が確認できる資料（セミナー資料、動画研修のスクリーンショット等）もご提出ください。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070465" y="3258951"/>
            <a:ext cx="3243429" cy="14071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水・お茶、自販機等の設置の場合は、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具体的な設置の目的（糖質の</a:t>
            </a:r>
            <a:r>
              <a:rPr lang="ja-JP" altLang="en-US" sz="1400" dirty="0" smtClean="0">
                <a:solidFill>
                  <a:schemeClr val="tx1"/>
                </a:solidFill>
              </a:rPr>
              <a:t>過剰摂取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防止等）の周知まで行っている場合に評価の対象となります。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466009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□糖質の多い飲料、高カロリー飲料を飲み過ぎないような取組みを行っているか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2024</a:t>
                      </a:r>
                      <a:r>
                        <a:rPr kumimoji="1" lang="ja-JP" altLang="en-US" dirty="0" smtClean="0"/>
                        <a:t>年〇月〇日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50" dirty="0" smtClean="0"/>
                        <a:t>2024</a:t>
                      </a:r>
                      <a:r>
                        <a:rPr kumimoji="1" lang="ja-JP" altLang="en-US" sz="1350" dirty="0" smtClean="0"/>
                        <a:t>年○月○日、飲料に含まれている糖質の量および、糖質の少ない飲料摂取の勧奨について、回覧にて全従業員へ周知した。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8" name="角丸四角形吹き出し 7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75" y="1981367"/>
            <a:ext cx="5581650" cy="7877175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5219700" y="0"/>
            <a:ext cx="1503829" cy="292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C000"/>
                </a:solidFill>
              </a:rPr>
              <a:t>使用例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0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⑪従業員の日頃の飲み物に気を付けていますか？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7217569" y="5428692"/>
            <a:ext cx="3190455" cy="2034425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・ポスター掲示写真の場合は、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掲示</a:t>
            </a:r>
            <a:r>
              <a:rPr lang="ja-JP" altLang="en-US" sz="1400" dirty="0" smtClean="0">
                <a:solidFill>
                  <a:schemeClr val="tx1"/>
                </a:solidFill>
              </a:rPr>
              <a:t>開始日（○年○月～）を補記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・セミナー実施の場合は、セミナーの内容が確認できる資料（セミナー資料、動画研修のスクリーンショット等）もご提出ください。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070465" y="3258951"/>
            <a:ext cx="3243429" cy="14071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水・お茶、自販機等の設置の場合は、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具体的な設置の目的（糖質の</a:t>
            </a:r>
            <a:r>
              <a:rPr lang="ja-JP" altLang="en-US" sz="1400" dirty="0" smtClean="0">
                <a:solidFill>
                  <a:schemeClr val="tx1"/>
                </a:solidFill>
              </a:rPr>
              <a:t>過剰摂取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防止等）の周知まで行っている場合に評価の対象となります。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895214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□糖質の多い飲料、高カロリー飲料を飲み過ぎないような取組みを行っているか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取組実施（開始）日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全事業場に</a:t>
                      </a:r>
                      <a:r>
                        <a:rPr kumimoji="1" lang="en-US" altLang="ja-JP" dirty="0" smtClean="0"/>
                        <a:t>2024</a:t>
                      </a:r>
                      <a:r>
                        <a:rPr kumimoji="1" lang="ja-JP" altLang="en-US" dirty="0" smtClean="0"/>
                        <a:t>年〇月〇日から掲示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取組内容の説明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50" dirty="0" smtClean="0"/>
                        <a:t>2024</a:t>
                      </a:r>
                      <a:r>
                        <a:rPr kumimoji="1" lang="ja-JP" altLang="en-US" sz="1350" dirty="0" smtClean="0"/>
                        <a:t>年○月○日から継続して、飲料の糖質量に関するポスターを全ての事業場の冷蔵庫へ掲示している。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8" name="角丸四角形吹き出し 7"/>
          <p:cNvSpPr/>
          <p:nvPr/>
        </p:nvSpPr>
        <p:spPr>
          <a:xfrm>
            <a:off x="7191362" y="1273323"/>
            <a:ext cx="2409838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5219700" y="0"/>
            <a:ext cx="1503829" cy="292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C000"/>
                </a:solidFill>
              </a:rPr>
              <a:t>使用例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55297" y="3020718"/>
            <a:ext cx="4387762" cy="3290820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0" y="2126296"/>
            <a:ext cx="1568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〈</a:t>
            </a:r>
            <a:r>
              <a:rPr kumimoji="1"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本社</a:t>
            </a:r>
            <a:r>
              <a:rPr kumimoji="1"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〉</a:t>
            </a:r>
            <a:endParaRPr kumimoji="1"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83995" y="4634891"/>
            <a:ext cx="1929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〈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○○支社</a:t>
            </a:r>
            <a:r>
              <a:rPr kumimoji="1"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〉</a:t>
            </a:r>
            <a:endParaRPr kumimoji="1"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4"/>
          <a:stretch/>
        </p:blipFill>
        <p:spPr>
          <a:xfrm>
            <a:off x="3204938" y="4941563"/>
            <a:ext cx="3518591" cy="444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7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③健診の必要性を従業員へ周知していますか？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7191362" y="1273323"/>
            <a:ext cx="2383631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  <p:graphicFrame>
        <p:nvGraphicFramePr>
          <p:cNvPr id="11" name="コンテンツ プレースホルダー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401724"/>
              </p:ext>
            </p:extLst>
          </p:nvPr>
        </p:nvGraphicFramePr>
        <p:xfrm>
          <a:off x="0" y="314310"/>
          <a:ext cx="6858000" cy="157775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50" dirty="0" smtClean="0"/>
                        <a:t>□従業員全員への健診案内・受診勧奨</a:t>
                      </a:r>
                      <a:r>
                        <a:rPr lang="en-US" altLang="ja-JP" sz="1350" dirty="0" smtClean="0"/>
                        <a:t>+</a:t>
                      </a:r>
                      <a:r>
                        <a:rPr lang="ja-JP" altLang="en-US" sz="1350" dirty="0" smtClean="0"/>
                        <a:t>健診の必要性、受診義務の周知を行っているか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取組実施（開始）日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　年　月　日</a:t>
                      </a:r>
                      <a:endParaRPr kumimoji="1" lang="ja-JP" altLang="en-US" sz="135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取組内容の説明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50" dirty="0" smtClean="0"/>
                        <a:t>○年○月○日、健康づくり担当者より健診の案内と共に必要性についてメールにて全従業員へ周知した。</a:t>
                      </a: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50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周知対象者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5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④健診結果が「要医療」など再検査が必要な人に受診を勧めていますか？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972338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□該当者全員への個別、直接的な健診案内・受診勧奨を行っているか</a:t>
                      </a:r>
                      <a:endParaRPr lang="ja-JP" alt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取組実施（開始）日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　年　月　日</a:t>
                      </a:r>
                      <a:endParaRPr kumimoji="1" lang="ja-JP" altLang="en-US" sz="135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取組内容の説明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50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7191362" y="1273323"/>
            <a:ext cx="2383631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7129416" y="3835400"/>
            <a:ext cx="2383631" cy="800100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該当者氏名はマスキング</a:t>
            </a:r>
            <a:r>
              <a:rPr lang="ja-JP" altLang="en-US" sz="1400" dirty="0">
                <a:solidFill>
                  <a:schemeClr val="tx1"/>
                </a:solidFill>
              </a:rPr>
              <a:t>して</a:t>
            </a:r>
            <a:r>
              <a:rPr lang="ja-JP" altLang="en-US" sz="1400" dirty="0" smtClean="0">
                <a:solidFill>
                  <a:schemeClr val="tx1"/>
                </a:solidFill>
              </a:rPr>
              <a:t>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858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⑥健康づくりを担当する担当者を決めていますか？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7115969" y="3835400"/>
            <a:ext cx="2383631" cy="800100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担当者名はマスキングせずにご提出ください。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2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409446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□健康づくり担当者等の設置を客観的に確認できるか（任命書や体制図等）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取組実施（開始）日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　年　月　日</a:t>
                      </a:r>
                      <a:endParaRPr kumimoji="1" lang="ja-JP" altLang="en-US" sz="135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取組内容の説明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50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191362" y="1273323"/>
            <a:ext cx="2383631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156273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⑦従業員が健康づくりを話し合える場はありますか？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169757" y="3361765"/>
            <a:ext cx="2902090" cy="1586753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継続した実施・開催状況がわかるよう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複数回分の議事録等をご提出ください。</a:t>
            </a:r>
            <a:endParaRPr lang="en-US" altLang="ja-JP" sz="1400" u="sng" dirty="0" smtClean="0">
              <a:solidFill>
                <a:schemeClr val="tx1"/>
              </a:solidFill>
            </a:endParaRPr>
          </a:p>
          <a:p>
            <a:endParaRPr lang="en-US" altLang="ja-JP" sz="1400" u="sng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なお、内容の確認が必要なため、重ねずにご提出ください。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67610"/>
              </p:ext>
            </p:extLst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□定期的に従業員が健康づくりに関する内容を話し合っているか（会議録や議事録）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取組実施（開始）日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　年　月　日</a:t>
                      </a:r>
                      <a:endParaRPr kumimoji="1" lang="ja-JP" altLang="en-US" sz="135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取組内容の説明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50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191362" y="1273323"/>
            <a:ext cx="2383631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248472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47200" cy="29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63" b="1" dirty="0" smtClean="0">
                <a:solidFill>
                  <a:schemeClr val="tx1"/>
                </a:solidFill>
                <a:latin typeface="+mn-ea"/>
              </a:rPr>
              <a:t>⑦従業員が健康づくりを話し合える場はありますか？</a:t>
            </a:r>
            <a:endParaRPr lang="ja-JP" altLang="en-US" sz="146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169757" y="3361765"/>
            <a:ext cx="2902090" cy="1586753"/>
          </a:xfrm>
          <a:prstGeom prst="wedgeRoundRectCallout">
            <a:avLst>
              <a:gd name="adj1" fmla="val -58820"/>
              <a:gd name="adj2" fmla="val 1378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継続した実施・開催状況がわかるよう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複数回分の議事録等をご提出ください。</a:t>
            </a:r>
            <a:endParaRPr lang="en-US" altLang="ja-JP" sz="1400" u="sng" dirty="0" smtClean="0">
              <a:solidFill>
                <a:schemeClr val="tx1"/>
              </a:solidFill>
            </a:endParaRPr>
          </a:p>
          <a:p>
            <a:endParaRPr lang="en-US" altLang="ja-JP" sz="1400" u="sng" dirty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なお、内容の確認が必要なため、重ねずにご提出ください。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コンテンツ プレースホルダー 10"/>
          <p:cNvGraphicFramePr>
            <a:graphicFrameLocks/>
          </p:cNvGraphicFramePr>
          <p:nvPr>
            <p:extLst/>
          </p:nvPr>
        </p:nvGraphicFramePr>
        <p:xfrm>
          <a:off x="0" y="314310"/>
          <a:ext cx="6858000" cy="14764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60216">
                  <a:extLst>
                    <a:ext uri="{9D8B030D-6E8A-4147-A177-3AD203B41FA5}">
                      <a16:colId xmlns:a16="http://schemas.microsoft.com/office/drawing/2014/main" val="1436464368"/>
                    </a:ext>
                  </a:extLst>
                </a:gridCol>
                <a:gridCol w="4897784">
                  <a:extLst>
                    <a:ext uri="{9D8B030D-6E8A-4147-A177-3AD203B41FA5}">
                      <a16:colId xmlns:a16="http://schemas.microsoft.com/office/drawing/2014/main" val="3199215877"/>
                    </a:ext>
                  </a:extLst>
                </a:gridCol>
              </a:tblGrid>
              <a:tr h="366174">
                <a:tc gridSpan="2">
                  <a:txBody>
                    <a:bodyPr/>
                    <a:lstStyle/>
                    <a:p>
                      <a:r>
                        <a:rPr lang="ja-JP" altLang="en-US" sz="1350" dirty="0" smtClean="0"/>
                        <a:t>□定期的に従業員が健康づくりに関する内容を話し合っているか（会議録や議事録）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17523"/>
                  </a:ext>
                </a:extLst>
              </a:tr>
              <a:tr h="269888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取組実施（開始）日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　年　月　日</a:t>
                      </a:r>
                      <a:endParaRPr kumimoji="1" lang="ja-JP" altLang="en-US" sz="135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0850360"/>
                  </a:ext>
                </a:extLst>
              </a:tr>
              <a:tr h="813131">
                <a:tc>
                  <a:txBody>
                    <a:bodyPr/>
                    <a:lstStyle/>
                    <a:p>
                      <a:r>
                        <a:rPr kumimoji="1" lang="ja-JP" altLang="en-US" sz="1350" dirty="0" smtClean="0"/>
                        <a:t>取組内容の説明</a:t>
                      </a:r>
                      <a:endParaRPr kumimoji="1" lang="ja-JP" altLang="en-US" sz="135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5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50" dirty="0" smtClean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2169517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23187" y="2078186"/>
            <a:ext cx="6600825" cy="7571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以下を確認できる資料を貼り付けてください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取組実施（開始）日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取組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内容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191362" y="1273323"/>
            <a:ext cx="2383631" cy="1416089"/>
          </a:xfrm>
          <a:prstGeom prst="wedgeRoundRectCallout">
            <a:avLst>
              <a:gd name="adj1" fmla="val -60019"/>
              <a:gd name="adj2" fmla="val -356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事業所</a:t>
            </a:r>
            <a:r>
              <a:rPr lang="ja-JP" alt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にて添付された資料の内容について詳しくご説明ください。</a:t>
            </a:r>
            <a:endParaRPr lang="en-US" altLang="ja-JP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（ご自由に文言を変えてください。）</a:t>
            </a:r>
          </a:p>
        </p:txBody>
      </p:sp>
    </p:spTree>
    <p:extLst>
      <p:ext uri="{BB962C8B-B14F-4D97-AF65-F5344CB8AC3E}">
        <p14:creationId xmlns:p14="http://schemas.microsoft.com/office/powerpoint/2010/main" val="149691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</TotalTime>
  <Words>2982</Words>
  <Application>Microsoft Office PowerPoint</Application>
  <PresentationFormat>A4 210 x 297 mm</PresentationFormat>
  <Paragraphs>754</Paragraphs>
  <Slides>24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2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洪　瑛志</dc:creator>
  <cp:lastModifiedBy>大友 美幸</cp:lastModifiedBy>
  <cp:revision>84</cp:revision>
  <dcterms:created xsi:type="dcterms:W3CDTF">2022-10-04T05:14:12Z</dcterms:created>
  <dcterms:modified xsi:type="dcterms:W3CDTF">2024-04-09T01:30:06Z</dcterms:modified>
</cp:coreProperties>
</file>