
<file path=[Content_Types].xml><?xml version="1.0" encoding="utf-8"?>
<Types xmlns="http://schemas.openxmlformats.org/package/2006/content-types">
  <Default Extension="tmp" ContentType="image/png"/>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handoutMasterIdLst>
    <p:handoutMasterId r:id="rId31"/>
  </p:handoutMasterIdLst>
  <p:sldIdLst>
    <p:sldId id="302" r:id="rId2"/>
    <p:sldId id="335" r:id="rId3"/>
    <p:sldId id="330" r:id="rId4"/>
    <p:sldId id="331" r:id="rId5"/>
    <p:sldId id="332" r:id="rId6"/>
    <p:sldId id="336" r:id="rId7"/>
    <p:sldId id="333" r:id="rId8"/>
    <p:sldId id="334" r:id="rId9"/>
    <p:sldId id="303" r:id="rId10"/>
    <p:sldId id="304" r:id="rId11"/>
    <p:sldId id="305" r:id="rId12"/>
    <p:sldId id="306" r:id="rId13"/>
    <p:sldId id="328" r:id="rId14"/>
    <p:sldId id="329" r:id="rId15"/>
    <p:sldId id="309" r:id="rId16"/>
    <p:sldId id="310" r:id="rId17"/>
    <p:sldId id="311" r:id="rId18"/>
    <p:sldId id="312" r:id="rId19"/>
    <p:sldId id="313" r:id="rId20"/>
    <p:sldId id="314" r:id="rId21"/>
    <p:sldId id="315" r:id="rId22"/>
    <p:sldId id="316" r:id="rId23"/>
    <p:sldId id="317" r:id="rId24"/>
    <p:sldId id="325" r:id="rId25"/>
    <p:sldId id="326" r:id="rId26"/>
    <p:sldId id="327" r:id="rId27"/>
    <p:sldId id="321" r:id="rId28"/>
    <p:sldId id="322" r:id="rId29"/>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 id="{28D2C232-775B-463E-9118-0EB722E76D89}">
          <p14:sldIdLst>
            <p14:sldId id="302"/>
          </p14:sldIdLst>
        </p14:section>
        <p14:section name="使用例" id="{F4348E47-0A31-4A9D-878B-8BB43E6B6A21}">
          <p14:sldIdLst>
            <p14:sldId id="335"/>
            <p14:sldId id="330"/>
            <p14:sldId id="331"/>
            <p14:sldId id="332"/>
          </p14:sldIdLst>
        </p14:section>
        <p14:section name="事業所情報" id="{494A4535-315E-474E-9E58-61B2A1CA87B7}">
          <p14:sldIdLst>
            <p14:sldId id="336"/>
          </p14:sldIdLst>
        </p14:section>
        <p14:section name="①従業員の皆様は健診を100％受診していますか？" id="{6BCE3713-6080-44BD-BF1E-7A6E78A7FDB6}">
          <p14:sldIdLst>
            <p14:sldId id="333"/>
          </p14:sldIdLst>
        </p14:section>
        <p14:section name="②40歳以上の従業員は健診を100％受診していますか？" id="{DF0135E9-5E18-4E73-A075-E5FF57015E34}">
          <p14:sldIdLst>
            <p14:sldId id="334"/>
          </p14:sldIdLst>
        </p14:section>
        <p14:section name="③健診の必要性を従業員へ周知していますか？" id="{33972626-D659-426B-8C96-0078B899C0A4}">
          <p14:sldIdLst>
            <p14:sldId id="303"/>
          </p14:sldIdLst>
        </p14:section>
        <p14:section name="④健診結果が「要医療」など再検査が必要な人に受診を勧めていますか？" id="{54563189-C0DE-416E-BB83-59B28106D70D}">
          <p14:sldIdLst>
            <p14:sldId id="304"/>
          </p14:sldIdLst>
        </p14:section>
        <p14:section name="⑥健康づくりを担当する担当者を決めていますか？" id="{200C7B51-3ABF-405B-8179-CEA960FA425C}">
          <p14:sldIdLst>
            <p14:sldId id="305"/>
          </p14:sldIdLst>
        </p14:section>
        <p14:section name="⑦従業員が健康づくりを話し合える場はありますか？" id="{3527E37F-63E7-4648-BB5F-BB3486DC3FBA}">
          <p14:sldIdLst>
            <p14:sldId id="306"/>
            <p14:sldId id="328"/>
            <p14:sldId id="329"/>
          </p14:sldIdLst>
        </p14:section>
        <p14:section name="⑧健康測定機器等を設置していますか？" id="{6ED1214D-D82B-400B-B8F4-F5949C5425E8}">
          <p14:sldIdLst>
            <p14:sldId id="309"/>
          </p14:sldIdLst>
        </p14:section>
        <p14:section name="⑨職場の健康課題を考えたり、問題の整理を行っていますか？" id="{C0492A06-5E48-4DB5-BBEA-99E945FDB243}">
          <p14:sldIdLst>
            <p14:sldId id="310"/>
          </p14:sldIdLst>
        </p14:section>
        <p14:section name="⑩健康づくりの目標・計画・進捗管理を行っていますか？" id="{ABB63109-9B54-4627-AD08-E6DCC6E89FF0}">
          <p14:sldIdLst>
            <p14:sldId id="311"/>
          </p14:sldIdLst>
        </p14:section>
        <p14:section name="⑪従業員の日頃の飲み物に気を付けていますか？" id="{DC40FF52-157F-4EA5-ABB4-9FBEAF04B273}">
          <p14:sldIdLst>
            <p14:sldId id="312"/>
          </p14:sldIdLst>
        </p14:section>
        <p14:section name="⑫従業員の日頃の食生活が乱れないような取組みを行っていますか？" id="{BFA8C3C2-536D-458D-9525-B3F37A511A3C}">
          <p14:sldIdLst>
            <p14:sldId id="313"/>
          </p14:sldIdLst>
        </p14:section>
        <p14:section name="⑬業務中などに体操やストレッチを取り入れていますか？" id="{A8C84B54-C359-4635-ADE6-3DDC771F54F4}">
          <p14:sldIdLst>
            <p14:sldId id="314"/>
          </p14:sldIdLst>
        </p14:section>
        <p14:section name="⑭階段の活用など歩数を増やす工夫をしていますか？" id="{B9B446BE-6CED-4DD3-9FE7-27737AD83DE0}">
          <p14:sldIdLst>
            <p14:sldId id="315"/>
          </p14:sldIdLst>
        </p14:section>
        <p14:section name="⑮従業員にたばこの害について周知活動をしていますか？" id="{02FFB6DC-85DC-429B-B9EE-7DE92689ADFD}">
          <p14:sldIdLst>
            <p14:sldId id="316"/>
          </p14:sldIdLst>
        </p14:section>
        <p14:section name="⑯受動喫煙防止策を講じていますか？" id="{0028AA12-7F73-4447-A80E-3D997FD5C852}">
          <p14:sldIdLst>
            <p14:sldId id="317"/>
            <p14:sldId id="325"/>
            <p14:sldId id="326"/>
            <p14:sldId id="327"/>
          </p14:sldIdLst>
        </p14:section>
        <p14:section name="⑰従業員の心の健康に関する取組みをしていますか？" id="{4EC4A92E-11C0-4F56-8B2F-F7C67806C25E}">
          <p14:sldIdLst>
            <p14:sldId id="321"/>
          </p14:sldIdLst>
        </p14:section>
        <p14:section name="⑱気になることを相談できる職場の雰囲気を作っていますか？" id="{8CF51EE9-399C-48AB-B663-D12D98CE04B5}">
          <p14:sldIdLst>
            <p14:sldId id="32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洪　瑛志" initials="洪　瑛志" lastIdx="3" clrIdx="0">
    <p:extLst>
      <p:ext uri="{19B8F6BF-5375-455C-9EA6-DF929625EA0E}">
        <p15:presenceInfo xmlns:p15="http://schemas.microsoft.com/office/powerpoint/2012/main" userId="S-1-5-21-3552043092-2804328495-2295389631-79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57" autoAdjust="0"/>
  </p:normalViewPr>
  <p:slideViewPr>
    <p:cSldViewPr snapToGrid="0">
      <p:cViewPr varScale="1">
        <p:scale>
          <a:sx n="76" d="100"/>
          <a:sy n="76" d="100"/>
        </p:scale>
        <p:origin x="3198"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74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F72CFD-32A4-4C8F-BECC-721C10BBED09}" type="datetimeFigureOut">
              <a:rPr kumimoji="1" lang="ja-JP" altLang="en-US" smtClean="0"/>
              <a:t>2025/2/27</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D8C9B5-7662-4393-8EE1-C547BF6DD167}" type="slidenum">
              <a:rPr kumimoji="1" lang="ja-JP" altLang="en-US" smtClean="0"/>
              <a:t>‹#›</a:t>
            </a:fld>
            <a:endParaRPr kumimoji="1" lang="ja-JP" altLang="en-US"/>
          </a:p>
        </p:txBody>
      </p:sp>
    </p:spTree>
    <p:extLst>
      <p:ext uri="{BB962C8B-B14F-4D97-AF65-F5344CB8AC3E}">
        <p14:creationId xmlns:p14="http://schemas.microsoft.com/office/powerpoint/2010/main" val="2345431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214E8-DB93-43EB-9B5F-7307B8D7D5BE}" type="datetimeFigureOut">
              <a:rPr kumimoji="1" lang="ja-JP" altLang="en-US" smtClean="0"/>
              <a:t>2025/2/27</a:t>
            </a:fld>
            <a:endParaRPr kumimoji="1" lang="ja-JP" altLang="en-US"/>
          </a:p>
        </p:txBody>
      </p:sp>
      <p:sp>
        <p:nvSpPr>
          <p:cNvPr id="4" name="スライド イメージ プレースホルダー 3"/>
          <p:cNvSpPr>
            <a:spLocks noGrp="1" noRot="1" noChangeAspect="1"/>
          </p:cNvSpPr>
          <p:nvPr>
            <p:ph type="sldImg" idx="2"/>
          </p:nvPr>
        </p:nvSpPr>
        <p:spPr>
          <a:xfrm>
            <a:off x="2362200" y="1143000"/>
            <a:ext cx="21336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0F29E-DADE-448B-AA70-2455F09B6B6A}" type="slidenum">
              <a:rPr kumimoji="1" lang="ja-JP" altLang="en-US" smtClean="0"/>
              <a:t>‹#›</a:t>
            </a:fld>
            <a:endParaRPr kumimoji="1" lang="ja-JP" altLang="en-US"/>
          </a:p>
        </p:txBody>
      </p:sp>
    </p:spTree>
    <p:extLst>
      <p:ext uri="{BB962C8B-B14F-4D97-AF65-F5344CB8AC3E}">
        <p14:creationId xmlns:p14="http://schemas.microsoft.com/office/powerpoint/2010/main" val="146306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2</a:t>
            </a:fld>
            <a:endParaRPr kumimoji="1" lang="ja-JP" altLang="en-US"/>
          </a:p>
        </p:txBody>
      </p:sp>
    </p:spTree>
    <p:extLst>
      <p:ext uri="{BB962C8B-B14F-4D97-AF65-F5344CB8AC3E}">
        <p14:creationId xmlns:p14="http://schemas.microsoft.com/office/powerpoint/2010/main" val="2745920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3</a:t>
            </a:fld>
            <a:endParaRPr kumimoji="1" lang="ja-JP" altLang="en-US"/>
          </a:p>
        </p:txBody>
      </p:sp>
    </p:spTree>
    <p:extLst>
      <p:ext uri="{BB962C8B-B14F-4D97-AF65-F5344CB8AC3E}">
        <p14:creationId xmlns:p14="http://schemas.microsoft.com/office/powerpoint/2010/main" val="1767274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6</a:t>
            </a:fld>
            <a:endParaRPr kumimoji="1" lang="ja-JP" altLang="en-US"/>
          </a:p>
        </p:txBody>
      </p:sp>
    </p:spTree>
    <p:extLst>
      <p:ext uri="{BB962C8B-B14F-4D97-AF65-F5344CB8AC3E}">
        <p14:creationId xmlns:p14="http://schemas.microsoft.com/office/powerpoint/2010/main" val="572322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7</a:t>
            </a:fld>
            <a:endParaRPr kumimoji="1" lang="ja-JP" altLang="en-US"/>
          </a:p>
        </p:txBody>
      </p:sp>
    </p:spTree>
    <p:extLst>
      <p:ext uri="{BB962C8B-B14F-4D97-AF65-F5344CB8AC3E}">
        <p14:creationId xmlns:p14="http://schemas.microsoft.com/office/powerpoint/2010/main" val="926389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8</a:t>
            </a:fld>
            <a:endParaRPr kumimoji="1" lang="ja-JP" altLang="en-US"/>
          </a:p>
        </p:txBody>
      </p:sp>
    </p:spTree>
    <p:extLst>
      <p:ext uri="{BB962C8B-B14F-4D97-AF65-F5344CB8AC3E}">
        <p14:creationId xmlns:p14="http://schemas.microsoft.com/office/powerpoint/2010/main" val="1989552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80F29E-DADE-448B-AA70-2455F09B6B6A}" type="slidenum">
              <a:rPr kumimoji="1" lang="ja-JP" altLang="en-US" smtClean="0"/>
              <a:t>9</a:t>
            </a:fld>
            <a:endParaRPr kumimoji="1" lang="ja-JP" altLang="en-US"/>
          </a:p>
        </p:txBody>
      </p:sp>
    </p:spTree>
    <p:extLst>
      <p:ext uri="{BB962C8B-B14F-4D97-AF65-F5344CB8AC3E}">
        <p14:creationId xmlns:p14="http://schemas.microsoft.com/office/powerpoint/2010/main" val="1909031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305203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1096853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208321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2816184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1386454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3954551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243650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3375671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2101077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470027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9316489-33F9-4367-AF16-B23861F8BDA2}"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2472747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9316489-33F9-4367-AF16-B23861F8BDA2}" type="datetimeFigureOut">
              <a:rPr kumimoji="1" lang="ja-JP" altLang="en-US" smtClean="0"/>
              <a:t>2025/2/27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BC223A6-BFE8-4EDB-BCDF-FD33BD35AB09}" type="slidenum">
              <a:rPr kumimoji="1" lang="ja-JP" altLang="en-US" smtClean="0"/>
              <a:t>‹#›</a:t>
            </a:fld>
            <a:endParaRPr kumimoji="1" lang="ja-JP" altLang="en-US"/>
          </a:p>
        </p:txBody>
      </p:sp>
    </p:spTree>
    <p:extLst>
      <p:ext uri="{BB962C8B-B14F-4D97-AF65-F5344CB8AC3E}">
        <p14:creationId xmlns:p14="http://schemas.microsoft.com/office/powerpoint/2010/main" val="8093670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its-kenpo.or.jp/kanri/datahealth/silver.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tmp"/></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63541" y="380130"/>
            <a:ext cx="6320117" cy="8771632"/>
          </a:xfrm>
          <a:prstGeom prst="rect">
            <a:avLst/>
          </a:prstGeom>
          <a:noFill/>
        </p:spPr>
        <p:txBody>
          <a:bodyPr wrap="square" rtlCol="0">
            <a:spAutoFit/>
          </a:bodyPr>
          <a:lstStyle/>
          <a:p>
            <a:r>
              <a:rPr lang="ja-JP" altLang="en-US" sz="1400" b="1" dirty="0" smtClean="0">
                <a:latin typeface="+mn-ea"/>
              </a:rPr>
              <a:t>銀の認定申請</a:t>
            </a:r>
            <a:r>
              <a:rPr lang="ja-JP" altLang="en-US" sz="1400" b="1" dirty="0">
                <a:latin typeface="+mn-ea"/>
              </a:rPr>
              <a:t>（</a:t>
            </a:r>
            <a:r>
              <a:rPr lang="ja-JP" altLang="en-US" sz="1400" b="1" dirty="0" smtClean="0">
                <a:latin typeface="+mn-ea"/>
              </a:rPr>
              <a:t>更新を含む）はこちらのシートを利用し、各項目の取組みについての説明を記載のうえ、</a:t>
            </a:r>
            <a:r>
              <a:rPr lang="zh-TW" altLang="en-US" sz="1400" b="1" dirty="0" smtClean="0">
                <a:latin typeface="游ゴシック" panose="020B0400000000000000" pitchFamily="50" charset="-128"/>
                <a:ea typeface="游ゴシック" panose="020B0400000000000000" pitchFamily="50" charset="-128"/>
              </a:rPr>
              <a:t>取組</a:t>
            </a:r>
            <a:r>
              <a:rPr lang="zh-TW" altLang="en-US" sz="1400" b="1" dirty="0">
                <a:latin typeface="游ゴシック" panose="020B0400000000000000" pitchFamily="50" charset="-128"/>
                <a:ea typeface="游ゴシック" panose="020B0400000000000000" pitchFamily="50" charset="-128"/>
              </a:rPr>
              <a:t>実施（開始）日</a:t>
            </a:r>
            <a:r>
              <a:rPr lang="ja-JP" altLang="en-US" sz="1400" b="1" dirty="0" smtClean="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取組</a:t>
            </a:r>
            <a:r>
              <a:rPr lang="ja-JP" altLang="en-US" sz="1400" b="1" dirty="0" smtClean="0">
                <a:latin typeface="游ゴシック" panose="020B0400000000000000" pitchFamily="50" charset="-128"/>
                <a:ea typeface="游ゴシック" panose="020B0400000000000000" pitchFamily="50" charset="-128"/>
              </a:rPr>
              <a:t>内容を確認</a:t>
            </a:r>
            <a:r>
              <a:rPr lang="ja-JP" altLang="en-US" sz="1400" b="1" dirty="0">
                <a:latin typeface="+mn-ea"/>
              </a:rPr>
              <a:t>できる資料（計画書、会議録、配布物、掲示物、メール文、写真等）を</a:t>
            </a:r>
            <a:r>
              <a:rPr lang="ja-JP" altLang="en-US" sz="1400" b="1" dirty="0" smtClean="0">
                <a:latin typeface="+mn-ea"/>
              </a:rPr>
              <a:t>貼付けて、郵送にてご提出ください。</a:t>
            </a:r>
            <a:endParaRPr lang="en-US" altLang="ja-JP" sz="1400" b="1" dirty="0" smtClean="0">
              <a:latin typeface="+mn-ea"/>
            </a:endParaRPr>
          </a:p>
          <a:p>
            <a:endParaRPr lang="en-US" altLang="ja-JP" sz="1400" b="1" dirty="0" smtClean="0">
              <a:latin typeface="+mn-ea"/>
            </a:endParaRPr>
          </a:p>
          <a:p>
            <a:r>
              <a:rPr lang="ja-JP" altLang="en-US" sz="1400" b="1" dirty="0" smtClean="0">
                <a:latin typeface="+mn-ea"/>
              </a:rPr>
              <a:t>なお、健保にて確認した結果、合計</a:t>
            </a:r>
            <a:r>
              <a:rPr lang="en-US" altLang="ja-JP" sz="1400" b="1" dirty="0" smtClean="0">
                <a:latin typeface="+mn-ea"/>
              </a:rPr>
              <a:t>80</a:t>
            </a:r>
            <a:r>
              <a:rPr lang="ja-JP" altLang="en-US" sz="1400" b="1" dirty="0" smtClean="0">
                <a:latin typeface="+mn-ea"/>
              </a:rPr>
              <a:t>点未満の場合は確認連絡または追加資料を提出いただく場合がございます</a:t>
            </a:r>
            <a:r>
              <a:rPr lang="ja-JP" altLang="en-US" sz="1400" b="1" dirty="0">
                <a:latin typeface="+mn-ea"/>
              </a:rPr>
              <a:t>。「銀の認定」解説と添付</a:t>
            </a:r>
            <a:r>
              <a:rPr lang="ja-JP" altLang="en-US" sz="1400" b="1" dirty="0" smtClean="0">
                <a:latin typeface="+mn-ea"/>
              </a:rPr>
              <a:t>資料例を確認のうえ、資料は</a:t>
            </a:r>
            <a:r>
              <a:rPr lang="ja-JP" altLang="en-US" sz="1400" b="1" dirty="0">
                <a:latin typeface="+mn-ea"/>
              </a:rPr>
              <a:t>視認</a:t>
            </a:r>
            <a:r>
              <a:rPr lang="ja-JP" altLang="en-US" sz="1400" b="1" dirty="0" smtClean="0">
                <a:latin typeface="+mn-ea"/>
              </a:rPr>
              <a:t>性を高くしていただく工夫をお願いいたします。</a:t>
            </a:r>
            <a:endParaRPr lang="en-US" altLang="ja-JP" sz="1400" b="1" dirty="0" smtClean="0">
              <a:latin typeface="+mn-ea"/>
            </a:endParaRPr>
          </a:p>
          <a:p>
            <a:pPr>
              <a:spcBef>
                <a:spcPts val="1200"/>
              </a:spcBef>
              <a:spcAft>
                <a:spcPts val="1200"/>
              </a:spcAft>
            </a:pPr>
            <a:endParaRPr lang="en-US" altLang="ja-JP" sz="1600" b="1" dirty="0" smtClean="0">
              <a:latin typeface="+mn-ea"/>
            </a:endParaRPr>
          </a:p>
          <a:p>
            <a:pPr>
              <a:spcBef>
                <a:spcPts val="1200"/>
              </a:spcBef>
              <a:spcAft>
                <a:spcPts val="1200"/>
              </a:spcAft>
            </a:pPr>
            <a:r>
              <a:rPr lang="en-US" altLang="ja-JP" sz="1600" b="1" dirty="0" smtClean="0">
                <a:latin typeface="+mn-ea"/>
              </a:rPr>
              <a:t>【</a:t>
            </a:r>
            <a:r>
              <a:rPr lang="ja-JP" altLang="en-US" sz="1600" b="1" dirty="0" smtClean="0">
                <a:latin typeface="+mn-ea"/>
              </a:rPr>
              <a:t>資料提出にかかる注意</a:t>
            </a:r>
            <a:r>
              <a:rPr lang="ja-JP" altLang="en-US" sz="1600" b="1" dirty="0">
                <a:latin typeface="+mn-ea"/>
              </a:rPr>
              <a:t>事項</a:t>
            </a:r>
            <a:r>
              <a:rPr lang="en-US" altLang="ja-JP" sz="1600" b="1" dirty="0">
                <a:latin typeface="+mn-ea"/>
              </a:rPr>
              <a:t>】</a:t>
            </a:r>
          </a:p>
          <a:p>
            <a:pPr marL="139310" indent="-139310">
              <a:spcBef>
                <a:spcPts val="1200"/>
              </a:spcBef>
              <a:spcAft>
                <a:spcPts val="1200"/>
              </a:spcAft>
              <a:buFont typeface="Arial" panose="020B0604020202020204" pitchFamily="34" charset="0"/>
              <a:buChar char="•"/>
            </a:pPr>
            <a:r>
              <a:rPr lang="ja-JP" altLang="en-US" sz="1400" b="1" dirty="0" smtClean="0">
                <a:latin typeface="+mn-ea"/>
                <a:sym typeface="Wingdings" panose="05000000000000000000" pitchFamily="2" charset="2"/>
              </a:rPr>
              <a:t>取組み未実施</a:t>
            </a:r>
            <a:r>
              <a:rPr lang="ja-JP" altLang="en-US" sz="1400" b="1" dirty="0">
                <a:latin typeface="+mn-ea"/>
                <a:sym typeface="Wingdings" panose="05000000000000000000" pitchFamily="2" charset="2"/>
              </a:rPr>
              <a:t>の場合は、該当ページに「未実施」と記入してください。</a:t>
            </a:r>
            <a:endParaRPr lang="en-US" altLang="ja-JP" sz="1400" b="1" dirty="0">
              <a:latin typeface="+mn-ea"/>
              <a:sym typeface="Wingdings" panose="05000000000000000000" pitchFamily="2" charset="2"/>
            </a:endParaRPr>
          </a:p>
          <a:p>
            <a:pPr marL="139310" indent="-139310">
              <a:spcBef>
                <a:spcPts val="1200"/>
              </a:spcBef>
              <a:spcAft>
                <a:spcPts val="1200"/>
              </a:spcAft>
              <a:buFont typeface="Arial" panose="020B0604020202020204" pitchFamily="34" charset="0"/>
              <a:buChar char="•"/>
            </a:pPr>
            <a:r>
              <a:rPr lang="ja-JP" altLang="en-US" sz="1400" b="1" dirty="0">
                <a:latin typeface="+mn-ea"/>
                <a:sym typeface="Wingdings" panose="05000000000000000000" pitchFamily="2" charset="2"/>
              </a:rPr>
              <a:t>進捗</a:t>
            </a:r>
            <a:r>
              <a:rPr lang="ja-JP" altLang="en-US" sz="1400" b="1" dirty="0" smtClean="0">
                <a:latin typeface="+mn-ea"/>
                <a:sym typeface="Wingdings" panose="05000000000000000000" pitchFamily="2" charset="2"/>
              </a:rPr>
              <a:t>管理表等</a:t>
            </a:r>
            <a:r>
              <a:rPr lang="ja-JP" altLang="en-US" sz="1400" b="1" dirty="0">
                <a:latin typeface="+mn-ea"/>
                <a:sym typeface="Wingdings" panose="05000000000000000000" pitchFamily="2" charset="2"/>
              </a:rPr>
              <a:t>、資料</a:t>
            </a:r>
            <a:r>
              <a:rPr lang="ja-JP" altLang="en-US" sz="1400" b="1" dirty="0" smtClean="0">
                <a:latin typeface="+mn-ea"/>
                <a:sym typeface="Wingdings" panose="05000000000000000000" pitchFamily="2" charset="2"/>
              </a:rPr>
              <a:t>の</a:t>
            </a:r>
            <a:r>
              <a:rPr lang="ja-JP" altLang="en-US" sz="1400" b="1" dirty="0" smtClean="0">
                <a:latin typeface="+mn-ea"/>
                <a:sym typeface="Wingdings" panose="05000000000000000000" pitchFamily="2" charset="2"/>
              </a:rPr>
              <a:t>サイズが</a:t>
            </a:r>
            <a:r>
              <a:rPr lang="ja-JP" altLang="en-US" sz="1400" b="1" dirty="0" smtClean="0">
                <a:latin typeface="+mn-ea"/>
                <a:sym typeface="Wingdings" panose="05000000000000000000" pitchFamily="2" charset="2"/>
              </a:rPr>
              <a:t>大きい場合</a:t>
            </a:r>
            <a:r>
              <a:rPr lang="ja-JP" altLang="en-US" sz="1400" b="1" dirty="0">
                <a:latin typeface="+mn-ea"/>
                <a:sym typeface="Wingdings" panose="05000000000000000000" pitchFamily="2" charset="2"/>
              </a:rPr>
              <a:t>は、このシート</a:t>
            </a:r>
            <a:r>
              <a:rPr lang="ja-JP" altLang="en-US" sz="1400" b="1" dirty="0" smtClean="0">
                <a:latin typeface="+mn-ea"/>
                <a:sym typeface="Wingdings" panose="05000000000000000000" pitchFamily="2" charset="2"/>
              </a:rPr>
              <a:t>に貼り付けせず</a:t>
            </a:r>
            <a:r>
              <a:rPr lang="ja-JP" altLang="en-US" sz="1400" b="1" dirty="0">
                <a:latin typeface="+mn-ea"/>
                <a:sym typeface="Wingdings" panose="05000000000000000000" pitchFamily="2" charset="2"/>
              </a:rPr>
              <a:t>、</a:t>
            </a:r>
            <a:r>
              <a:rPr lang="ja-JP" altLang="en-US" sz="1400" b="1" dirty="0" smtClean="0">
                <a:latin typeface="+mn-ea"/>
                <a:sym typeface="Wingdings" panose="05000000000000000000" pitchFamily="2" charset="2"/>
              </a:rPr>
              <a:t>別途印刷してご提出いただいても問題</a:t>
            </a:r>
            <a:r>
              <a:rPr lang="ja-JP" altLang="en-US" sz="1400" b="1" dirty="0">
                <a:latin typeface="+mn-ea"/>
                <a:sym typeface="Wingdings" panose="05000000000000000000" pitchFamily="2" charset="2"/>
              </a:rPr>
              <a:t>ありません。</a:t>
            </a:r>
            <a:endParaRPr lang="en-US" altLang="ja-JP" sz="1400" b="1" dirty="0">
              <a:latin typeface="+mn-ea"/>
              <a:sym typeface="Wingdings" panose="05000000000000000000" pitchFamily="2" charset="2"/>
            </a:endParaRPr>
          </a:p>
          <a:p>
            <a:pPr marL="139310" indent="-139310">
              <a:spcBef>
                <a:spcPts val="1200"/>
              </a:spcBef>
              <a:spcAft>
                <a:spcPts val="1200"/>
              </a:spcAft>
              <a:buFont typeface="Arial" panose="020B0604020202020204" pitchFamily="34" charset="0"/>
              <a:buChar char="•"/>
            </a:pPr>
            <a:r>
              <a:rPr lang="ja-JP" altLang="en-US" sz="1400" b="1" dirty="0" smtClean="0">
                <a:latin typeface="+mn-ea"/>
                <a:sym typeface="Wingdings" panose="05000000000000000000" pitchFamily="2" charset="2"/>
              </a:rPr>
              <a:t>まとめシートはページ数を増やす等ご自由</a:t>
            </a:r>
            <a:r>
              <a:rPr lang="ja-JP" altLang="en-US" sz="1400" b="1" dirty="0">
                <a:latin typeface="+mn-ea"/>
                <a:sym typeface="Wingdings" panose="05000000000000000000" pitchFamily="2" charset="2"/>
              </a:rPr>
              <a:t>にアレンジしてご利用ください。ただし、どの質問項目の資料であるかわかるようにしてください</a:t>
            </a:r>
            <a:r>
              <a:rPr lang="ja-JP" altLang="en-US" sz="1400" b="1" dirty="0" smtClean="0">
                <a:latin typeface="+mn-ea"/>
                <a:sym typeface="Wingdings" panose="05000000000000000000" pitchFamily="2" charset="2"/>
              </a:rPr>
              <a:t>。</a:t>
            </a:r>
            <a:endParaRPr lang="en-US" altLang="ja-JP" sz="1400" b="1" dirty="0" smtClean="0">
              <a:latin typeface="+mn-ea"/>
              <a:sym typeface="Wingdings" panose="05000000000000000000" pitchFamily="2" charset="2"/>
            </a:endParaRPr>
          </a:p>
          <a:p>
            <a:pPr marL="139310" indent="-139310">
              <a:spcBef>
                <a:spcPts val="1200"/>
              </a:spcBef>
              <a:spcAft>
                <a:spcPts val="1200"/>
              </a:spcAft>
              <a:buFont typeface="Arial" panose="020B0604020202020204" pitchFamily="34" charset="0"/>
              <a:buChar char="•"/>
            </a:pPr>
            <a:r>
              <a:rPr lang="ja-JP" altLang="en-US" sz="1400" b="1" dirty="0">
                <a:latin typeface="+mn-ea"/>
                <a:sym typeface="Wingdings" panose="05000000000000000000" pitchFamily="2" charset="2"/>
              </a:rPr>
              <a:t>項目番号を補記する、画像ファイル等を貼付し説明文を補記する</a:t>
            </a:r>
            <a:r>
              <a:rPr lang="ja-JP" altLang="en-US" sz="1400" b="1" dirty="0" smtClean="0">
                <a:latin typeface="+mn-ea"/>
                <a:sym typeface="Wingdings" panose="05000000000000000000" pitchFamily="2" charset="2"/>
              </a:rPr>
              <a:t>、評価対象箇所</a:t>
            </a:r>
            <a:r>
              <a:rPr lang="ja-JP" altLang="en-US" sz="1400" b="1" dirty="0">
                <a:latin typeface="+mn-ea"/>
                <a:sym typeface="Wingdings" panose="05000000000000000000" pitchFamily="2" charset="2"/>
              </a:rPr>
              <a:t>を赤枠で</a:t>
            </a:r>
            <a:r>
              <a:rPr lang="ja-JP" altLang="en-US" sz="1400" b="1" dirty="0" smtClean="0">
                <a:latin typeface="+mn-ea"/>
                <a:sym typeface="Wingdings" panose="05000000000000000000" pitchFamily="2" charset="2"/>
              </a:rPr>
              <a:t>囲むなど、評価対象となる部分を</a:t>
            </a:r>
            <a:r>
              <a:rPr lang="ja-JP" altLang="en-US" sz="1400" b="1" dirty="0">
                <a:latin typeface="+mn-ea"/>
                <a:sym typeface="Wingdings" panose="05000000000000000000" pitchFamily="2" charset="2"/>
              </a:rPr>
              <a:t>示してください</a:t>
            </a:r>
            <a:r>
              <a:rPr lang="ja-JP" altLang="en-US" sz="1400" b="1" dirty="0" smtClean="0">
                <a:latin typeface="+mn-ea"/>
                <a:sym typeface="Wingdings" panose="05000000000000000000" pitchFamily="2" charset="2"/>
              </a:rPr>
              <a:t>。</a:t>
            </a:r>
            <a:endParaRPr lang="en-US" altLang="ja-JP" sz="1400" b="1" dirty="0" smtClean="0">
              <a:latin typeface="+mn-ea"/>
              <a:sym typeface="Wingdings" panose="05000000000000000000" pitchFamily="2" charset="2"/>
            </a:endParaRPr>
          </a:p>
          <a:p>
            <a:pPr marL="139310" indent="-139310">
              <a:spcBef>
                <a:spcPts val="1200"/>
              </a:spcBef>
              <a:spcAft>
                <a:spcPts val="1200"/>
              </a:spcAft>
              <a:buFont typeface="Arial" panose="020B0604020202020204" pitchFamily="34" charset="0"/>
              <a:buChar char="•"/>
            </a:pPr>
            <a:r>
              <a:rPr lang="ja-JP" altLang="en-US" sz="1400" b="1" dirty="0" smtClean="0">
                <a:latin typeface="+mn-ea"/>
              </a:rPr>
              <a:t>健</a:t>
            </a:r>
            <a:r>
              <a:rPr lang="ja-JP" altLang="en-US" sz="1400" b="1" dirty="0">
                <a:latin typeface="+mn-ea"/>
              </a:rPr>
              <a:t>診関係、面談記録等の資料の</a:t>
            </a:r>
            <a:r>
              <a:rPr lang="ja-JP" altLang="en-US" sz="1400" b="1" u="sng" dirty="0">
                <a:latin typeface="+mn-ea"/>
              </a:rPr>
              <a:t>個人情報はマスキング</a:t>
            </a:r>
            <a:r>
              <a:rPr lang="ja-JP" altLang="en-US" sz="1400" b="1" dirty="0">
                <a:latin typeface="+mn-ea"/>
              </a:rPr>
              <a:t>してください</a:t>
            </a:r>
            <a:r>
              <a:rPr lang="ja-JP" altLang="en-US" sz="1400" b="1" dirty="0" smtClean="0">
                <a:latin typeface="+mn-ea"/>
              </a:rPr>
              <a:t>。</a:t>
            </a:r>
            <a:endParaRPr lang="en-US" altLang="ja-JP" sz="1400" b="1" dirty="0" smtClean="0">
              <a:latin typeface="+mn-ea"/>
            </a:endParaRPr>
          </a:p>
          <a:p>
            <a:pPr marL="139310" indent="-139310">
              <a:spcBef>
                <a:spcPts val="1200"/>
              </a:spcBef>
              <a:spcAft>
                <a:spcPts val="1200"/>
              </a:spcAft>
              <a:buFont typeface="Arial" panose="020B0604020202020204" pitchFamily="34" charset="0"/>
              <a:buChar char="•"/>
            </a:pPr>
            <a:r>
              <a:rPr lang="ja-JP" altLang="en-US" sz="1400" b="1" u="sng" dirty="0" smtClean="0">
                <a:latin typeface="+mn-ea"/>
              </a:rPr>
              <a:t>認定機関より紙での提出を求められているため、お手数ですが印刷してご提出ください。編集の際は、印刷後も文字</a:t>
            </a:r>
            <a:r>
              <a:rPr lang="ja-JP" altLang="en-US" sz="1400" b="1" u="sng" dirty="0">
                <a:latin typeface="+mn-ea"/>
              </a:rPr>
              <a:t>等が読み取れる</a:t>
            </a:r>
            <a:r>
              <a:rPr lang="ja-JP" altLang="en-US" sz="1400" b="1" u="sng" dirty="0" smtClean="0">
                <a:latin typeface="+mn-ea"/>
              </a:rPr>
              <a:t>状態で</a:t>
            </a:r>
            <a:r>
              <a:rPr lang="ja-JP" altLang="en-US" sz="1400" b="1" u="sng" dirty="0">
                <a:latin typeface="+mn-ea"/>
              </a:rPr>
              <a:t>ご提出</a:t>
            </a:r>
            <a:r>
              <a:rPr lang="ja-JP" altLang="en-US" sz="1400" b="1" u="sng" dirty="0" smtClean="0">
                <a:latin typeface="+mn-ea"/>
              </a:rPr>
              <a:t>ください。</a:t>
            </a:r>
            <a:endParaRPr lang="en-US" altLang="ja-JP" sz="1400" b="1" u="sng" dirty="0" smtClean="0">
              <a:latin typeface="+mn-ea"/>
            </a:endParaRPr>
          </a:p>
          <a:p>
            <a:pPr marL="139310" indent="-139310">
              <a:spcBef>
                <a:spcPts val="1200"/>
              </a:spcBef>
              <a:spcAft>
                <a:spcPts val="1200"/>
              </a:spcAft>
              <a:buFont typeface="Arial" panose="020B0604020202020204" pitchFamily="34" charset="0"/>
              <a:buChar char="•"/>
            </a:pPr>
            <a:r>
              <a:rPr lang="ja-JP" altLang="en-US" sz="1400" b="1" u="sng" dirty="0" smtClean="0">
                <a:latin typeface="+mn-ea"/>
              </a:rPr>
              <a:t>複数事業場がある場合</a:t>
            </a:r>
            <a:r>
              <a:rPr lang="ja-JP" altLang="en-US" sz="1400" b="1" dirty="0" smtClean="0">
                <a:latin typeface="+mn-ea"/>
              </a:rPr>
              <a:t>、</a:t>
            </a:r>
            <a:r>
              <a:rPr lang="en-US" altLang="ja-JP" sz="1400" b="1" dirty="0" smtClean="0">
                <a:latin typeface="+mn-ea"/>
              </a:rPr>
              <a:t>1</a:t>
            </a:r>
            <a:r>
              <a:rPr lang="ja-JP" altLang="en-US" sz="1400" b="1" dirty="0" smtClean="0">
                <a:latin typeface="+mn-ea"/>
              </a:rPr>
              <a:t>事業場分のみ貼り付けてください。他拠点は表などで一覧化してください。（健康測定機器の設置、掲示物、喫煙所等）</a:t>
            </a:r>
            <a:endParaRPr lang="en-US" altLang="ja-JP" sz="1400" b="1" dirty="0" smtClean="0">
              <a:latin typeface="+mn-ea"/>
            </a:endParaRPr>
          </a:p>
          <a:p>
            <a:pPr marL="139310" indent="-139310">
              <a:spcBef>
                <a:spcPts val="1200"/>
              </a:spcBef>
              <a:spcAft>
                <a:spcPts val="1200"/>
              </a:spcAft>
              <a:buFont typeface="Arial" panose="020B0604020202020204" pitchFamily="34" charset="0"/>
              <a:buChar char="•"/>
            </a:pPr>
            <a:r>
              <a:rPr lang="ja-JP" altLang="en-US" sz="1400" b="1" dirty="0" smtClean="0">
                <a:latin typeface="+mn-ea"/>
              </a:rPr>
              <a:t>全て</a:t>
            </a:r>
            <a:r>
              <a:rPr lang="en-US" altLang="ja-JP" sz="1400" b="1" dirty="0" smtClean="0">
                <a:latin typeface="+mn-ea"/>
              </a:rPr>
              <a:t>A4</a:t>
            </a:r>
            <a:r>
              <a:rPr lang="ja-JP" altLang="en-US" sz="1400" b="1" dirty="0" smtClean="0">
                <a:latin typeface="+mn-ea"/>
              </a:rPr>
              <a:t>サイズ（片面・カラー）で印刷ください。</a:t>
            </a:r>
            <a:endParaRPr lang="en-US" altLang="ja-JP" sz="1400" b="1" dirty="0" smtClean="0">
              <a:latin typeface="+mn-ea"/>
            </a:endParaRPr>
          </a:p>
          <a:p>
            <a:pPr marL="139310" indent="-139310">
              <a:spcBef>
                <a:spcPts val="1200"/>
              </a:spcBef>
              <a:spcAft>
                <a:spcPts val="1200"/>
              </a:spcAft>
              <a:buFont typeface="Arial" panose="020B0604020202020204" pitchFamily="34" charset="0"/>
              <a:buChar char="•"/>
            </a:pPr>
            <a:r>
              <a:rPr lang="ja-JP" altLang="en-US" sz="1400" b="1" dirty="0" smtClean="0">
                <a:latin typeface="+mn-ea"/>
              </a:rPr>
              <a:t>クリップやホチキス止め、ファイルは不要です。</a:t>
            </a:r>
            <a:endParaRPr lang="en-US" altLang="ja-JP" sz="1400" b="1" dirty="0" smtClean="0">
              <a:latin typeface="+mn-ea"/>
            </a:endParaRPr>
          </a:p>
        </p:txBody>
      </p:sp>
      <p:sp>
        <p:nvSpPr>
          <p:cNvPr id="8" name="正方形/長方形 7"/>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3" b="1" dirty="0">
                <a:solidFill>
                  <a:schemeClr val="tx1"/>
                </a:solidFill>
                <a:latin typeface="+mn-ea"/>
              </a:rPr>
              <a:t>銀</a:t>
            </a:r>
            <a:r>
              <a:rPr lang="ja-JP" altLang="en-US" sz="1463" b="1" dirty="0" smtClean="0">
                <a:solidFill>
                  <a:schemeClr val="tx1"/>
                </a:solidFill>
                <a:latin typeface="+mn-ea"/>
              </a:rPr>
              <a:t>の認定</a:t>
            </a:r>
            <a:r>
              <a:rPr lang="ja-JP" altLang="en-US" sz="1463" b="1" dirty="0">
                <a:solidFill>
                  <a:schemeClr val="tx1"/>
                </a:solidFill>
                <a:latin typeface="+mn-ea"/>
              </a:rPr>
              <a:t>　添付資料まとめシート</a:t>
            </a:r>
          </a:p>
        </p:txBody>
      </p:sp>
      <p:sp>
        <p:nvSpPr>
          <p:cNvPr id="4" name="角丸四角形吹き出し 3"/>
          <p:cNvSpPr/>
          <p:nvPr/>
        </p:nvSpPr>
        <p:spPr>
          <a:xfrm>
            <a:off x="7191362" y="1273323"/>
            <a:ext cx="5165738" cy="1738818"/>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sym typeface="Wingdings" panose="05000000000000000000" pitchFamily="2" charset="2"/>
              </a:rPr>
              <a:t>ITS</a:t>
            </a:r>
            <a:r>
              <a:rPr lang="ja-JP" altLang="en-US" sz="1400" dirty="0" smtClean="0">
                <a:solidFill>
                  <a:schemeClr val="tx1"/>
                </a:solidFill>
                <a:sym typeface="Wingdings" panose="05000000000000000000" pitchFamily="2" charset="2"/>
              </a:rPr>
              <a:t>健保</a:t>
            </a:r>
            <a:r>
              <a:rPr lang="en-US" altLang="ja-JP" sz="1400" dirty="0" smtClean="0">
                <a:solidFill>
                  <a:schemeClr val="tx1"/>
                </a:solidFill>
                <a:sym typeface="Wingdings" panose="05000000000000000000" pitchFamily="2" charset="2"/>
              </a:rPr>
              <a:t>HP</a:t>
            </a:r>
            <a:r>
              <a:rPr lang="ja-JP" altLang="en-US" sz="1400" dirty="0">
                <a:solidFill>
                  <a:schemeClr val="tx1"/>
                </a:solidFill>
                <a:sym typeface="Wingdings" panose="05000000000000000000" pitchFamily="2" charset="2"/>
              </a:rPr>
              <a:t>「銀の認定［健康企業宣言</a:t>
            </a:r>
            <a:r>
              <a:rPr lang="en-US" altLang="ja-JP" sz="1400" dirty="0">
                <a:solidFill>
                  <a:schemeClr val="tx1"/>
                </a:solidFill>
                <a:sym typeface="Wingdings" panose="05000000000000000000" pitchFamily="2" charset="2"/>
              </a:rPr>
              <a:t>Step1</a:t>
            </a:r>
            <a:r>
              <a:rPr lang="ja-JP" altLang="en-US" sz="1400" dirty="0">
                <a:solidFill>
                  <a:schemeClr val="tx1"/>
                </a:solidFill>
                <a:sym typeface="Wingdings" panose="05000000000000000000" pitchFamily="2" charset="2"/>
              </a:rPr>
              <a:t>］～取得まで～</a:t>
            </a:r>
            <a:r>
              <a:rPr lang="ja-JP" altLang="en-US" sz="1400" dirty="0" smtClean="0">
                <a:solidFill>
                  <a:schemeClr val="tx1"/>
                </a:solidFill>
                <a:sym typeface="Wingdings" panose="05000000000000000000" pitchFamily="2" charset="2"/>
              </a:rPr>
              <a:t>」に掲載</a:t>
            </a:r>
            <a:r>
              <a:rPr lang="ja-JP" altLang="en-US" sz="1400" dirty="0">
                <a:solidFill>
                  <a:schemeClr val="tx1"/>
                </a:solidFill>
                <a:sym typeface="Wingdings" panose="05000000000000000000" pitchFamily="2" charset="2"/>
              </a:rPr>
              <a:t>している</a:t>
            </a:r>
            <a:r>
              <a:rPr lang="ja-JP" altLang="en-US" sz="1400" b="1" dirty="0">
                <a:solidFill>
                  <a:schemeClr val="accent5"/>
                </a:solidFill>
                <a:sym typeface="Wingdings" panose="05000000000000000000" pitchFamily="2" charset="2"/>
              </a:rPr>
              <a:t>「銀の認定」解説と添付</a:t>
            </a:r>
            <a:r>
              <a:rPr lang="ja-JP" altLang="en-US" sz="1400" b="1" dirty="0" smtClean="0">
                <a:solidFill>
                  <a:schemeClr val="accent5"/>
                </a:solidFill>
                <a:sym typeface="Wingdings" panose="05000000000000000000" pitchFamily="2" charset="2"/>
              </a:rPr>
              <a:t>資料例</a:t>
            </a:r>
            <a:r>
              <a:rPr lang="ja-JP" altLang="en-US" sz="1400" dirty="0" smtClean="0">
                <a:solidFill>
                  <a:schemeClr val="tx1"/>
                </a:solidFill>
                <a:sym typeface="Wingdings" panose="05000000000000000000" pitchFamily="2" charset="2"/>
              </a:rPr>
              <a:t>を必ずご確認ください。</a:t>
            </a:r>
            <a:r>
              <a:rPr lang="en-US" altLang="ja-JP" sz="1400" b="1" dirty="0">
                <a:solidFill>
                  <a:schemeClr val="accent5"/>
                </a:solidFill>
                <a:sym typeface="Wingdings" panose="05000000000000000000" pitchFamily="2" charset="2"/>
              </a:rPr>
              <a:t/>
            </a:r>
            <a:br>
              <a:rPr lang="en-US" altLang="ja-JP" sz="1400" b="1" dirty="0">
                <a:solidFill>
                  <a:schemeClr val="accent5"/>
                </a:solidFill>
                <a:sym typeface="Wingdings" panose="05000000000000000000" pitchFamily="2" charset="2"/>
              </a:rPr>
            </a:br>
            <a:r>
              <a:rPr lang="en-US" altLang="ja-JP" sz="1400" dirty="0">
                <a:solidFill>
                  <a:schemeClr val="tx1"/>
                </a:solidFill>
                <a:sym typeface="Wingdings" panose="05000000000000000000" pitchFamily="2" charset="2"/>
                <a:hlinkClick r:id="rId2"/>
              </a:rPr>
              <a:t>https://</a:t>
            </a:r>
            <a:r>
              <a:rPr lang="en-US" altLang="ja-JP" sz="1400" dirty="0" smtClean="0">
                <a:solidFill>
                  <a:schemeClr val="tx1"/>
                </a:solidFill>
                <a:sym typeface="Wingdings" panose="05000000000000000000" pitchFamily="2" charset="2"/>
                <a:hlinkClick r:id="rId2"/>
              </a:rPr>
              <a:t>www.its-kenpo.or.jp/kanri/datahealth/silver.html</a:t>
            </a:r>
            <a:endParaRPr lang="en-US" altLang="ja-JP" sz="1400" dirty="0" smtClean="0">
              <a:solidFill>
                <a:schemeClr val="tx1"/>
              </a:solidFill>
              <a:sym typeface="Wingdings" panose="05000000000000000000" pitchFamily="2" charset="2"/>
            </a:endParaRPr>
          </a:p>
          <a:p>
            <a:endParaRPr lang="ja-JP" altLang="en-US" sz="1400" dirty="0">
              <a:solidFill>
                <a:schemeClr val="tx1"/>
              </a:solidFill>
            </a:endParaRPr>
          </a:p>
        </p:txBody>
      </p:sp>
      <p:sp>
        <p:nvSpPr>
          <p:cNvPr id="5" name="角丸四角形 4"/>
          <p:cNvSpPr/>
          <p:nvPr/>
        </p:nvSpPr>
        <p:spPr>
          <a:xfrm>
            <a:off x="-1574800" y="314310"/>
            <a:ext cx="1193800" cy="49849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accent5"/>
                </a:solidFill>
                <a:latin typeface="メイリオ" panose="020B0604030504040204" pitchFamily="50" charset="-128"/>
                <a:ea typeface="メイリオ" panose="020B0604030504040204" pitchFamily="50" charset="-128"/>
              </a:rPr>
              <a:t>印刷不要</a:t>
            </a:r>
            <a:endParaRPr kumimoji="1" lang="ja-JP" altLang="en-US" sz="1600" dirty="0">
              <a:solidFill>
                <a:schemeClr val="accent5"/>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37014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④健診結果が「要医療」など再検査が必要な人に受診を勧めていますか？</a:t>
            </a:r>
            <a:endParaRPr lang="ja-JP" altLang="en-US" sz="1463" b="1" dirty="0">
              <a:solidFill>
                <a:schemeClr val="tx1"/>
              </a:solidFill>
              <a:latin typeface="+mn-ea"/>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3307972338"/>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□該当者全員への個別、直接的な健診案内・受診勧奨を行っているか</a:t>
                      </a:r>
                      <a:endParaRPr lang="ja-JP" altLang="en-US" sz="1350" dirty="0"/>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取組実施（開始）日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sz="1350" dirty="0" smtClean="0"/>
                        <a:t>　年　月　日</a:t>
                      </a:r>
                      <a:endParaRPr kumimoji="1" lang="ja-JP" altLang="en-US" sz="1350"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3" name="テキスト ボックス 12"/>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6" name="角丸四角形吹き出し 5"/>
          <p:cNvSpPr/>
          <p:nvPr/>
        </p:nvSpPr>
        <p:spPr>
          <a:xfrm>
            <a:off x="7191362" y="1273323"/>
            <a:ext cx="2383631"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
        <p:nvSpPr>
          <p:cNvPr id="7" name="角丸四角形吹き出し 6"/>
          <p:cNvSpPr/>
          <p:nvPr/>
        </p:nvSpPr>
        <p:spPr>
          <a:xfrm>
            <a:off x="7129416" y="3835400"/>
            <a:ext cx="2383631" cy="800100"/>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該当者氏名はマスキング</a:t>
            </a:r>
            <a:r>
              <a:rPr lang="ja-JP" altLang="en-US" sz="1400" dirty="0">
                <a:solidFill>
                  <a:schemeClr val="tx1"/>
                </a:solidFill>
              </a:rPr>
              <a:t>して</a:t>
            </a:r>
            <a:r>
              <a:rPr lang="ja-JP" altLang="en-US" sz="1400" dirty="0" smtClean="0">
                <a:solidFill>
                  <a:schemeClr val="tx1"/>
                </a:solidFill>
              </a:rPr>
              <a:t>ご提出ください。</a:t>
            </a:r>
            <a:endParaRPr lang="ja-JP" altLang="en-US" sz="1400" dirty="0">
              <a:solidFill>
                <a:schemeClr val="tx1"/>
              </a:solidFill>
            </a:endParaRPr>
          </a:p>
        </p:txBody>
      </p:sp>
      <p:sp>
        <p:nvSpPr>
          <p:cNvPr id="9" name="角丸四角形吹き出し 8"/>
          <p:cNvSpPr/>
          <p:nvPr/>
        </p:nvSpPr>
        <p:spPr>
          <a:xfrm>
            <a:off x="7344568" y="4897716"/>
            <a:ext cx="4892256" cy="2283012"/>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rPr>
              <a:t>【</a:t>
            </a:r>
            <a:r>
              <a:rPr lang="ja-JP" altLang="en-US" sz="1400" dirty="0" smtClean="0">
                <a:solidFill>
                  <a:schemeClr val="tx1"/>
                </a:solidFill>
              </a:rPr>
              <a:t>①②⑤以外 各項目共通</a:t>
            </a:r>
            <a:r>
              <a:rPr lang="en-US" altLang="ja-JP" sz="1400" dirty="0" smtClean="0">
                <a:solidFill>
                  <a:schemeClr val="tx1"/>
                </a:solidFill>
              </a:rPr>
              <a:t>】</a:t>
            </a:r>
          </a:p>
          <a:p>
            <a:r>
              <a:rPr lang="ja-JP" altLang="en-US" sz="1400" dirty="0" smtClean="0">
                <a:solidFill>
                  <a:schemeClr val="tx1"/>
                </a:solidFill>
              </a:rPr>
              <a:t>毎年定期的に取組みを実施している場合で、直近の取組実施月が申請月から</a:t>
            </a:r>
            <a:r>
              <a:rPr lang="en-US" altLang="ja-JP" sz="1400" dirty="0" smtClean="0">
                <a:solidFill>
                  <a:schemeClr val="tx1"/>
                </a:solidFill>
              </a:rPr>
              <a:t>6</a:t>
            </a:r>
            <a:r>
              <a:rPr lang="ja-JP" altLang="en-US" sz="1400" dirty="0" smtClean="0">
                <a:solidFill>
                  <a:schemeClr val="tx1"/>
                </a:solidFill>
              </a:rPr>
              <a:t>か月以内の場合は、直近</a:t>
            </a:r>
            <a:r>
              <a:rPr lang="en-US" altLang="ja-JP" sz="1400" dirty="0" smtClean="0">
                <a:solidFill>
                  <a:schemeClr val="tx1"/>
                </a:solidFill>
              </a:rPr>
              <a:t>2</a:t>
            </a:r>
            <a:r>
              <a:rPr lang="ja-JP" altLang="en-US" sz="1400" dirty="0" smtClean="0">
                <a:solidFill>
                  <a:schemeClr val="tx1"/>
                </a:solidFill>
              </a:rPr>
              <a:t>年分の資料をご提出ください。</a:t>
            </a:r>
            <a:endParaRPr lang="en-US" altLang="ja-JP" sz="1400" dirty="0" smtClean="0">
              <a:solidFill>
                <a:schemeClr val="tx1"/>
              </a:solidFill>
            </a:endParaRPr>
          </a:p>
          <a:p>
            <a:endParaRPr lang="en-US" altLang="ja-JP" sz="1400" dirty="0">
              <a:solidFill>
                <a:schemeClr val="tx1"/>
              </a:solidFill>
            </a:endParaRPr>
          </a:p>
          <a:p>
            <a:r>
              <a:rPr lang="ja-JP" altLang="en-US" sz="1400" dirty="0" smtClean="0">
                <a:solidFill>
                  <a:schemeClr val="tx1"/>
                </a:solidFill>
              </a:rPr>
              <a:t>例）取組み実施月：毎年</a:t>
            </a:r>
            <a:r>
              <a:rPr lang="en-US" altLang="ja-JP" sz="1400" dirty="0" smtClean="0">
                <a:solidFill>
                  <a:schemeClr val="tx1"/>
                </a:solidFill>
              </a:rPr>
              <a:t>4</a:t>
            </a:r>
            <a:r>
              <a:rPr lang="ja-JP" altLang="en-US" sz="1400" dirty="0" smtClean="0">
                <a:solidFill>
                  <a:schemeClr val="tx1"/>
                </a:solidFill>
              </a:rPr>
              <a:t>月</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申請月：</a:t>
            </a:r>
            <a:r>
              <a:rPr lang="en-US" altLang="ja-JP" sz="1400" dirty="0">
                <a:solidFill>
                  <a:schemeClr val="tx1"/>
                </a:solidFill>
              </a:rPr>
              <a:t>8</a:t>
            </a:r>
            <a:r>
              <a:rPr lang="ja-JP" altLang="en-US" sz="1400" dirty="0" smtClean="0">
                <a:solidFill>
                  <a:schemeClr val="tx1"/>
                </a:solidFill>
              </a:rPr>
              <a:t>月</a:t>
            </a:r>
            <a:endParaRPr lang="en-US" altLang="ja-JP" sz="1400" dirty="0" smtClean="0">
              <a:solidFill>
                <a:schemeClr val="tx1"/>
              </a:solidFill>
            </a:endParaRPr>
          </a:p>
          <a:p>
            <a:pPr marL="540000" indent="-1080000"/>
            <a:r>
              <a:rPr lang="ja-JP" altLang="en-US" sz="1400" dirty="0">
                <a:solidFill>
                  <a:schemeClr val="tx1"/>
                </a:solidFill>
              </a:rPr>
              <a:t>　</a:t>
            </a:r>
            <a:r>
              <a:rPr lang="ja-JP" altLang="en-US" sz="1400" dirty="0" smtClean="0">
                <a:solidFill>
                  <a:schemeClr val="tx1"/>
                </a:solidFill>
              </a:rPr>
              <a:t>　➡直近分のみだと取組期間</a:t>
            </a:r>
            <a:r>
              <a:rPr lang="en-US" altLang="ja-JP" sz="1400" dirty="0" smtClean="0">
                <a:solidFill>
                  <a:schemeClr val="tx1"/>
                </a:solidFill>
              </a:rPr>
              <a:t>6</a:t>
            </a:r>
            <a:r>
              <a:rPr lang="ja-JP" altLang="en-US" sz="1400" dirty="0">
                <a:solidFill>
                  <a:schemeClr val="tx1"/>
                </a:solidFill>
              </a:rPr>
              <a:t>か</a:t>
            </a:r>
            <a:r>
              <a:rPr lang="ja-JP" altLang="en-US" sz="1400" dirty="0" smtClean="0">
                <a:solidFill>
                  <a:schemeClr val="tx1"/>
                </a:solidFill>
              </a:rPr>
              <a:t>月未満となるため、直近</a:t>
            </a:r>
            <a:r>
              <a:rPr lang="en-US" altLang="ja-JP" sz="1400" dirty="0" smtClean="0">
                <a:solidFill>
                  <a:schemeClr val="tx1"/>
                </a:solidFill>
              </a:rPr>
              <a:t>2</a:t>
            </a:r>
            <a:r>
              <a:rPr lang="ja-JP" altLang="en-US" sz="1400" dirty="0" smtClean="0">
                <a:solidFill>
                  <a:schemeClr val="tx1"/>
                </a:solidFill>
              </a:rPr>
              <a:t>年分の取組実績資料を添付　　</a:t>
            </a:r>
            <a:endParaRPr lang="ja-JP" altLang="en-US" sz="1400" dirty="0">
              <a:solidFill>
                <a:schemeClr val="tx1"/>
              </a:solidFill>
            </a:endParaRPr>
          </a:p>
        </p:txBody>
      </p:sp>
    </p:spTree>
    <p:extLst>
      <p:ext uri="{BB962C8B-B14F-4D97-AF65-F5344CB8AC3E}">
        <p14:creationId xmlns:p14="http://schemas.microsoft.com/office/powerpoint/2010/main" val="786858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⑥健康づくりを担当する担当者を決めていますか？</a:t>
            </a:r>
            <a:endParaRPr lang="ja-JP" altLang="en-US" sz="1463" b="1" dirty="0">
              <a:solidFill>
                <a:schemeClr val="tx1"/>
              </a:solidFill>
              <a:latin typeface="+mn-ea"/>
            </a:endParaRPr>
          </a:p>
        </p:txBody>
      </p:sp>
      <p:sp>
        <p:nvSpPr>
          <p:cNvPr id="9" name="角丸四角形吹き出し 8"/>
          <p:cNvSpPr/>
          <p:nvPr/>
        </p:nvSpPr>
        <p:spPr>
          <a:xfrm>
            <a:off x="7115969" y="3835400"/>
            <a:ext cx="2383631" cy="800100"/>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担当者名はマスキングせずにご提出ください。</a:t>
            </a:r>
            <a:endParaRPr lang="ja-JP" altLang="en-US" sz="1400" dirty="0">
              <a:solidFill>
                <a:schemeClr val="tx1"/>
              </a:solidFill>
            </a:endParaRPr>
          </a:p>
        </p:txBody>
      </p:sp>
      <p:graphicFrame>
        <p:nvGraphicFramePr>
          <p:cNvPr id="12" name="コンテンツ プレースホルダー 10"/>
          <p:cNvGraphicFramePr>
            <a:graphicFrameLocks/>
          </p:cNvGraphicFramePr>
          <p:nvPr>
            <p:extLst>
              <p:ext uri="{D42A27DB-BD31-4B8C-83A1-F6EECF244321}">
                <p14:modId xmlns:p14="http://schemas.microsoft.com/office/powerpoint/2010/main" val="2285409446"/>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□健康づくり担当者等の設置を客観的に確認できるか（任命書や体制図等）</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取組実施（開始）日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sz="1350" dirty="0" smtClean="0"/>
                        <a:t>　年　月　日</a:t>
                      </a:r>
                      <a:endParaRPr kumimoji="1" lang="ja-JP" altLang="en-US" sz="1350"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4" name="テキスト ボックス 13"/>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10" name="角丸四角形吹き出し 9"/>
          <p:cNvSpPr/>
          <p:nvPr/>
        </p:nvSpPr>
        <p:spPr>
          <a:xfrm>
            <a:off x="7191362" y="1273323"/>
            <a:ext cx="2383631"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1562730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⑦従業員が健康づくりを話し合える場はありますか？</a:t>
            </a:r>
            <a:endParaRPr lang="ja-JP" altLang="en-US" sz="1463" b="1" dirty="0">
              <a:solidFill>
                <a:schemeClr val="tx1"/>
              </a:solidFill>
              <a:latin typeface="+mn-ea"/>
            </a:endParaRPr>
          </a:p>
        </p:txBody>
      </p:sp>
      <p:sp>
        <p:nvSpPr>
          <p:cNvPr id="10" name="角丸四角形吹き出し 9"/>
          <p:cNvSpPr/>
          <p:nvPr/>
        </p:nvSpPr>
        <p:spPr>
          <a:xfrm>
            <a:off x="7169757" y="3361765"/>
            <a:ext cx="2902090" cy="1586753"/>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継続した実施・開催状況がわかるよう</a:t>
            </a:r>
            <a:r>
              <a:rPr lang="ja-JP" altLang="en-US" sz="1400" u="sng" dirty="0" smtClean="0">
                <a:solidFill>
                  <a:schemeClr val="tx1"/>
                </a:solidFill>
              </a:rPr>
              <a:t>複数回分の議事録等をご提出ください。</a:t>
            </a:r>
            <a:endParaRPr lang="en-US" altLang="ja-JP" sz="1400" u="sng" dirty="0" smtClean="0">
              <a:solidFill>
                <a:schemeClr val="tx1"/>
              </a:solidFill>
            </a:endParaRPr>
          </a:p>
          <a:p>
            <a:endParaRPr lang="en-US" altLang="ja-JP" sz="1400" u="sng" dirty="0">
              <a:solidFill>
                <a:schemeClr val="tx1"/>
              </a:solidFill>
            </a:endParaRPr>
          </a:p>
          <a:p>
            <a:r>
              <a:rPr lang="ja-JP" altLang="en-US" sz="1400" dirty="0" smtClean="0">
                <a:solidFill>
                  <a:schemeClr val="tx1"/>
                </a:solidFill>
              </a:rPr>
              <a:t>なお、内容の確認が必要なため、重ねずにご提出ください。</a:t>
            </a:r>
            <a:endParaRPr lang="ja-JP" altLang="en-US" sz="1400" dirty="0">
              <a:solidFill>
                <a:schemeClr val="tx1"/>
              </a:solidFill>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114067610"/>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□定期的に従業員が健康づくりに関する内容を話し合っているか（会議録や議事録）</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取組実施（開始）日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sz="1350" dirty="0" smtClean="0"/>
                        <a:t>　年　月　日</a:t>
                      </a:r>
                      <a:endParaRPr kumimoji="1" lang="ja-JP" altLang="en-US" sz="1350"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3" name="テキスト ボックス 12"/>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1273323"/>
            <a:ext cx="2383631"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2484723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⑦従業員が健康づくりを話し合える場はありますか？</a:t>
            </a:r>
            <a:endParaRPr lang="ja-JP" altLang="en-US" sz="1463" b="1" dirty="0">
              <a:solidFill>
                <a:schemeClr val="tx1"/>
              </a:solidFill>
              <a:latin typeface="+mn-ea"/>
            </a:endParaRPr>
          </a:p>
        </p:txBody>
      </p:sp>
      <p:sp>
        <p:nvSpPr>
          <p:cNvPr id="10" name="角丸四角形吹き出し 9"/>
          <p:cNvSpPr/>
          <p:nvPr/>
        </p:nvSpPr>
        <p:spPr>
          <a:xfrm>
            <a:off x="7169757" y="3361765"/>
            <a:ext cx="2902090" cy="1586753"/>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継続した実施・開催状況がわかるよう</a:t>
            </a:r>
            <a:r>
              <a:rPr lang="ja-JP" altLang="en-US" sz="1400" u="sng" dirty="0" smtClean="0">
                <a:solidFill>
                  <a:schemeClr val="tx1"/>
                </a:solidFill>
              </a:rPr>
              <a:t>複数回分の議事録等をご提出ください。</a:t>
            </a:r>
            <a:endParaRPr lang="en-US" altLang="ja-JP" sz="1400" u="sng" dirty="0" smtClean="0">
              <a:solidFill>
                <a:schemeClr val="tx1"/>
              </a:solidFill>
            </a:endParaRPr>
          </a:p>
          <a:p>
            <a:endParaRPr lang="en-US" altLang="ja-JP" sz="1400" u="sng" dirty="0">
              <a:solidFill>
                <a:schemeClr val="tx1"/>
              </a:solidFill>
            </a:endParaRPr>
          </a:p>
          <a:p>
            <a:r>
              <a:rPr lang="ja-JP" altLang="en-US" sz="1400" dirty="0" smtClean="0">
                <a:solidFill>
                  <a:schemeClr val="tx1"/>
                </a:solidFill>
              </a:rPr>
              <a:t>なお、内容の確認が必要なため、重ねずにご提出ください。</a:t>
            </a:r>
            <a:endParaRPr lang="ja-JP" altLang="en-US" sz="1400" dirty="0">
              <a:solidFill>
                <a:schemeClr val="tx1"/>
              </a:solidFill>
            </a:endParaRPr>
          </a:p>
        </p:txBody>
      </p:sp>
      <p:graphicFrame>
        <p:nvGraphicFramePr>
          <p:cNvPr id="11" name="コンテンツ プレースホルダー 10"/>
          <p:cNvGraphicFramePr>
            <a:graphicFrameLocks/>
          </p:cNvGraphicFramePr>
          <p:nvPr>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□定期的に従業員が健康づくりに関する内容を話し合っているか（会議録や議事録）</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取組実施（開始）日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sz="1350" dirty="0" smtClean="0"/>
                        <a:t>　年　月　日</a:t>
                      </a:r>
                      <a:endParaRPr kumimoji="1" lang="ja-JP" altLang="en-US" sz="1350"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3" name="テキスト ボックス 12"/>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1273323"/>
            <a:ext cx="2383631"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1496918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⑦従業員が健康づくりを話し合える場はありますか？</a:t>
            </a:r>
            <a:endParaRPr lang="ja-JP" altLang="en-US" sz="1463" b="1" dirty="0">
              <a:solidFill>
                <a:schemeClr val="tx1"/>
              </a:solidFill>
              <a:latin typeface="+mn-ea"/>
            </a:endParaRPr>
          </a:p>
        </p:txBody>
      </p:sp>
      <p:sp>
        <p:nvSpPr>
          <p:cNvPr id="10" name="角丸四角形吹き出し 9"/>
          <p:cNvSpPr/>
          <p:nvPr/>
        </p:nvSpPr>
        <p:spPr>
          <a:xfrm>
            <a:off x="7169757" y="3361765"/>
            <a:ext cx="2902090" cy="1586753"/>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継続した実施・開催状況がわかるよう</a:t>
            </a:r>
            <a:r>
              <a:rPr lang="ja-JP" altLang="en-US" sz="1400" u="sng" dirty="0" smtClean="0">
                <a:solidFill>
                  <a:schemeClr val="tx1"/>
                </a:solidFill>
              </a:rPr>
              <a:t>複数回分の議事録等をご提出ください。</a:t>
            </a:r>
            <a:endParaRPr lang="en-US" altLang="ja-JP" sz="1400" u="sng" dirty="0" smtClean="0">
              <a:solidFill>
                <a:schemeClr val="tx1"/>
              </a:solidFill>
            </a:endParaRPr>
          </a:p>
          <a:p>
            <a:endParaRPr lang="en-US" altLang="ja-JP" sz="1400" u="sng" dirty="0">
              <a:solidFill>
                <a:schemeClr val="tx1"/>
              </a:solidFill>
            </a:endParaRPr>
          </a:p>
          <a:p>
            <a:r>
              <a:rPr lang="ja-JP" altLang="en-US" sz="1400" dirty="0" smtClean="0">
                <a:solidFill>
                  <a:schemeClr val="tx1"/>
                </a:solidFill>
              </a:rPr>
              <a:t>なお、内容の確認が必要なため、重ねずにご提出ください。</a:t>
            </a:r>
            <a:endParaRPr lang="ja-JP" altLang="en-US" sz="1400" dirty="0">
              <a:solidFill>
                <a:schemeClr val="tx1"/>
              </a:solidFill>
            </a:endParaRPr>
          </a:p>
        </p:txBody>
      </p:sp>
      <p:graphicFrame>
        <p:nvGraphicFramePr>
          <p:cNvPr id="11" name="コンテンツ プレースホルダー 10"/>
          <p:cNvGraphicFramePr>
            <a:graphicFrameLocks/>
          </p:cNvGraphicFramePr>
          <p:nvPr>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□定期的に従業員が健康づくりに関する内容を話し合っているか（会議録や議事録）</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取組実施（開始）日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sz="1350" dirty="0" smtClean="0"/>
                        <a:t>　年　月　日</a:t>
                      </a:r>
                      <a:endParaRPr kumimoji="1" lang="ja-JP" altLang="en-US" sz="1350"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3" name="テキスト ボックス 12"/>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822347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⑧健康測定機器等を設置していますか？</a:t>
            </a:r>
            <a:endParaRPr lang="ja-JP" altLang="en-US" sz="1463" b="1" dirty="0">
              <a:solidFill>
                <a:schemeClr val="tx1"/>
              </a:solidFill>
              <a:latin typeface="+mn-ea"/>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587752967"/>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□健康測定機器（体組成計、血圧計、心電図、体温計等）を設置、周知しているか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健康測定機器設置日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sz="1350" dirty="0" smtClean="0"/>
                        <a:t>　年　月　日</a:t>
                      </a:r>
                      <a:endParaRPr kumimoji="1" lang="ja-JP" altLang="en-US" sz="1350"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3" name="テキスト ボックス 12"/>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6" name="角丸四角形吹き出し 5"/>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2229586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⑨職場の健康課題を考えたり、問題の整理を行っていますか？</a:t>
            </a:r>
            <a:endParaRPr lang="ja-JP" altLang="en-US" sz="1463" b="1" dirty="0">
              <a:solidFill>
                <a:schemeClr val="tx1"/>
              </a:solidFill>
              <a:latin typeface="+mn-ea"/>
            </a:endParaRPr>
          </a:p>
        </p:txBody>
      </p:sp>
      <p:graphicFrame>
        <p:nvGraphicFramePr>
          <p:cNvPr id="9" name="コンテンツ プレースホルダー 10"/>
          <p:cNvGraphicFramePr>
            <a:graphicFrameLocks/>
          </p:cNvGraphicFramePr>
          <p:nvPr>
            <p:extLst>
              <p:ext uri="{D42A27DB-BD31-4B8C-83A1-F6EECF244321}">
                <p14:modId xmlns:p14="http://schemas.microsoft.com/office/powerpoint/2010/main" val="3484113144"/>
              </p:ext>
            </p:extLst>
          </p:nvPr>
        </p:nvGraphicFramePr>
        <p:xfrm>
          <a:off x="0" y="314310"/>
          <a:ext cx="6858000" cy="1613231"/>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pPr marL="180000" indent="-457200"/>
                      <a:r>
                        <a:rPr lang="ja-JP" altLang="en-US" sz="1350" dirty="0" smtClean="0"/>
                        <a:t>□自社の健康に関する課題・問題点が整理されており、一覧化され明確になっているか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取組実施（開始）日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sz="1350" dirty="0" smtClean="0"/>
                        <a:t>　年　月　日</a:t>
                      </a:r>
                      <a:endParaRPr kumimoji="1" lang="ja-JP" altLang="en-US" sz="1350"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1" name="角丸四角形吹き出し 10"/>
          <p:cNvSpPr/>
          <p:nvPr/>
        </p:nvSpPr>
        <p:spPr>
          <a:xfrm>
            <a:off x="7169757" y="3801598"/>
            <a:ext cx="2485231" cy="1200707"/>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当組合</a:t>
            </a:r>
            <a:r>
              <a:rPr lang="en-US" altLang="ja-JP" sz="1400" dirty="0" smtClean="0">
                <a:solidFill>
                  <a:schemeClr val="tx1"/>
                </a:solidFill>
              </a:rPr>
              <a:t>HP</a:t>
            </a:r>
            <a:r>
              <a:rPr lang="ja-JP" altLang="en-US" sz="1400" dirty="0" smtClean="0">
                <a:solidFill>
                  <a:schemeClr val="tx1"/>
                </a:solidFill>
              </a:rPr>
              <a:t>に掲載している「進捗管理表」を提出する場合は、別添にてご提出ください。</a:t>
            </a:r>
            <a:endParaRPr lang="ja-JP" altLang="en-US" sz="1400" dirty="0">
              <a:solidFill>
                <a:schemeClr val="tx1"/>
              </a:solidFill>
            </a:endParaRPr>
          </a:p>
        </p:txBody>
      </p:sp>
      <p:sp>
        <p:nvSpPr>
          <p:cNvPr id="12" name="テキスト ボックス 11"/>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1375682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⑩健康づくりの目標・計画・進捗管理を行っていますか？</a:t>
            </a:r>
            <a:endParaRPr lang="ja-JP" altLang="en-US" sz="1463" b="1" dirty="0">
              <a:solidFill>
                <a:schemeClr val="tx1"/>
              </a:solidFill>
              <a:latin typeface="+mn-ea"/>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4108748175"/>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□自社の健康づくりの目標・計画・またはスケジュールを立てているか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2" name="テキスト ボックス 11"/>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
        <p:nvSpPr>
          <p:cNvPr id="8" name="角丸四角形吹き出し 7"/>
          <p:cNvSpPr/>
          <p:nvPr/>
        </p:nvSpPr>
        <p:spPr>
          <a:xfrm>
            <a:off x="7169757" y="3801598"/>
            <a:ext cx="2485231" cy="1200707"/>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当組合</a:t>
            </a:r>
            <a:r>
              <a:rPr lang="en-US" altLang="ja-JP" sz="1400" dirty="0" smtClean="0">
                <a:solidFill>
                  <a:schemeClr val="tx1"/>
                </a:solidFill>
              </a:rPr>
              <a:t>HP</a:t>
            </a:r>
            <a:r>
              <a:rPr lang="ja-JP" altLang="en-US" sz="1400" dirty="0" smtClean="0">
                <a:solidFill>
                  <a:schemeClr val="tx1"/>
                </a:solidFill>
              </a:rPr>
              <a:t>に掲載している「進捗管理表」を提出する場合は、別添にてご提出ください。</a:t>
            </a:r>
            <a:endParaRPr lang="ja-JP" altLang="en-US" sz="1400" dirty="0">
              <a:solidFill>
                <a:schemeClr val="tx1"/>
              </a:solidFill>
            </a:endParaRPr>
          </a:p>
        </p:txBody>
      </p:sp>
    </p:spTree>
    <p:extLst>
      <p:ext uri="{BB962C8B-B14F-4D97-AF65-F5344CB8AC3E}">
        <p14:creationId xmlns:p14="http://schemas.microsoft.com/office/powerpoint/2010/main" val="2241621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⑪従業員の日頃の飲み物に気を付けていますか？</a:t>
            </a:r>
            <a:endParaRPr lang="ja-JP" altLang="en-US" sz="1463" b="1" dirty="0">
              <a:solidFill>
                <a:schemeClr val="tx1"/>
              </a:solidFill>
              <a:latin typeface="+mn-ea"/>
            </a:endParaRPr>
          </a:p>
        </p:txBody>
      </p:sp>
      <p:sp>
        <p:nvSpPr>
          <p:cNvPr id="9" name="角丸四角形吹き出し 8"/>
          <p:cNvSpPr/>
          <p:nvPr/>
        </p:nvSpPr>
        <p:spPr>
          <a:xfrm>
            <a:off x="7191362" y="3829412"/>
            <a:ext cx="3190455" cy="2034425"/>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・ポスター掲示写真の場合は、</a:t>
            </a:r>
            <a:endParaRPr lang="en-US" altLang="ja-JP" sz="1400" dirty="0" smtClean="0">
              <a:solidFill>
                <a:schemeClr val="tx1"/>
              </a:solidFill>
            </a:endParaRPr>
          </a:p>
          <a:p>
            <a:r>
              <a:rPr lang="ja-JP" altLang="en-US" sz="1400" dirty="0">
                <a:solidFill>
                  <a:schemeClr val="tx1"/>
                </a:solidFill>
              </a:rPr>
              <a:t>掲示</a:t>
            </a:r>
            <a:r>
              <a:rPr lang="ja-JP" altLang="en-US" sz="1400" dirty="0" smtClean="0">
                <a:solidFill>
                  <a:schemeClr val="tx1"/>
                </a:solidFill>
              </a:rPr>
              <a:t>開始日（○年○月～）を補記</a:t>
            </a:r>
            <a:endParaRPr lang="en-US" altLang="ja-JP" sz="1400" dirty="0" smtClean="0">
              <a:solidFill>
                <a:schemeClr val="tx1"/>
              </a:solidFill>
            </a:endParaRPr>
          </a:p>
          <a:p>
            <a:endParaRPr lang="en-US" altLang="ja-JP" sz="1400" dirty="0" smtClean="0">
              <a:solidFill>
                <a:schemeClr val="tx1"/>
              </a:solidFill>
            </a:endParaRPr>
          </a:p>
          <a:p>
            <a:r>
              <a:rPr lang="ja-JP" altLang="en-US" sz="1400" dirty="0" smtClean="0">
                <a:solidFill>
                  <a:schemeClr val="tx1"/>
                </a:solidFill>
              </a:rPr>
              <a:t>・セミナー実施の場合は、セミナーの内容が確認できる資料（セミナー資料、動画研修のスクリーンショット等）もご提出ください。</a:t>
            </a:r>
            <a:endParaRPr lang="ja-JP" altLang="en-US" sz="1400" dirty="0">
              <a:solidFill>
                <a:schemeClr val="tx1"/>
              </a:solidFill>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2228601087"/>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□糖質の多い飲料、高カロリー飲料を飲み過ぎないような取組みを行っているか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2" name="テキスト ボックス 11"/>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8" name="角丸四角形吹き出し 7"/>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2297137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a:solidFill>
                  <a:schemeClr val="tx1"/>
                </a:solidFill>
                <a:latin typeface="+mn-ea"/>
              </a:rPr>
              <a:t>⑫</a:t>
            </a:r>
            <a:r>
              <a:rPr lang="ja-JP" altLang="en-US" sz="1463" b="1" dirty="0" smtClean="0">
                <a:solidFill>
                  <a:schemeClr val="tx1"/>
                </a:solidFill>
                <a:latin typeface="+mn-ea"/>
              </a:rPr>
              <a:t>従業員の日頃の食生活が乱れないような取組みを行っていますか？</a:t>
            </a:r>
            <a:endParaRPr lang="ja-JP" altLang="en-US" sz="1463" b="1" dirty="0">
              <a:solidFill>
                <a:schemeClr val="tx1"/>
              </a:solidFill>
              <a:latin typeface="+mn-ea"/>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738699978"/>
              </p:ext>
            </p:extLst>
          </p:nvPr>
        </p:nvGraphicFramePr>
        <p:xfrm>
          <a:off x="0" y="314310"/>
          <a:ext cx="6858000" cy="1613231"/>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pPr marL="180000" indent="-457200"/>
                      <a:r>
                        <a:rPr lang="ja-JP" altLang="en-US" sz="1350" dirty="0" smtClean="0"/>
                        <a:t>□栄養バランスのとれた食生活（飲酒含む）となるような情報提供、啓発を行っているか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2" name="テキスト ボックス 11"/>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3976410"/>
            <a:ext cx="3190455" cy="2034425"/>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・ポスター掲示写真の場合は、</a:t>
            </a:r>
            <a:endParaRPr lang="en-US" altLang="ja-JP" sz="1400" dirty="0" smtClean="0">
              <a:solidFill>
                <a:schemeClr val="tx1"/>
              </a:solidFill>
            </a:endParaRPr>
          </a:p>
          <a:p>
            <a:r>
              <a:rPr lang="ja-JP" altLang="en-US" sz="1400" dirty="0">
                <a:solidFill>
                  <a:schemeClr val="tx1"/>
                </a:solidFill>
              </a:rPr>
              <a:t>掲示</a:t>
            </a:r>
            <a:r>
              <a:rPr lang="ja-JP" altLang="en-US" sz="1400" dirty="0" smtClean="0">
                <a:solidFill>
                  <a:schemeClr val="tx1"/>
                </a:solidFill>
              </a:rPr>
              <a:t>開始日（○年○月～）を補記</a:t>
            </a:r>
            <a:endParaRPr lang="en-US" altLang="ja-JP" sz="1400" dirty="0" smtClean="0">
              <a:solidFill>
                <a:schemeClr val="tx1"/>
              </a:solidFill>
            </a:endParaRPr>
          </a:p>
          <a:p>
            <a:endParaRPr lang="en-US" altLang="ja-JP" sz="1400" dirty="0" smtClean="0">
              <a:solidFill>
                <a:schemeClr val="tx1"/>
              </a:solidFill>
            </a:endParaRPr>
          </a:p>
          <a:p>
            <a:r>
              <a:rPr lang="ja-JP" altLang="en-US" sz="1400" dirty="0" smtClean="0">
                <a:solidFill>
                  <a:schemeClr val="tx1"/>
                </a:solidFill>
              </a:rPr>
              <a:t>・セミナー実施の場合は、セミナーの内容が確認できる資料（セミナー資料、動画研修のスクリーンショット等）もご提出ください。</a:t>
            </a:r>
            <a:endParaRPr lang="ja-JP" altLang="en-US" sz="1400" dirty="0">
              <a:solidFill>
                <a:schemeClr val="tx1"/>
              </a:solidFill>
            </a:endParaRPr>
          </a:p>
        </p:txBody>
      </p:sp>
      <p:sp>
        <p:nvSpPr>
          <p:cNvPr id="13" name="角丸四角形吹き出し 12"/>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2100212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実施結果レポート</a:t>
            </a:r>
            <a:endParaRPr lang="ja-JP" altLang="en-US" sz="1463" b="1" dirty="0">
              <a:solidFill>
                <a:schemeClr val="tx1"/>
              </a:solidFill>
              <a:latin typeface="+mn-ea"/>
            </a:endParaRPr>
          </a:p>
        </p:txBody>
      </p:sp>
      <p:sp>
        <p:nvSpPr>
          <p:cNvPr id="27" name="角丸四角形 26"/>
          <p:cNvSpPr/>
          <p:nvPr/>
        </p:nvSpPr>
        <p:spPr>
          <a:xfrm>
            <a:off x="5219700" y="0"/>
            <a:ext cx="1503829" cy="292500"/>
          </a:xfrm>
          <a:prstGeom prst="roundRect">
            <a:avLst/>
          </a:prstGeom>
          <a:solidFill>
            <a:schemeClr val="accent4">
              <a:lumMod val="20000"/>
              <a:lumOff val="80000"/>
            </a:schemeClr>
          </a:solidFill>
          <a:ln w="28575">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FFC000"/>
                </a:solidFill>
              </a:rPr>
              <a:t>記載</a:t>
            </a:r>
            <a:r>
              <a:rPr kumimoji="1" lang="ja-JP" altLang="en-US" b="1" dirty="0" smtClean="0">
                <a:solidFill>
                  <a:srgbClr val="FFC000"/>
                </a:solidFill>
              </a:rPr>
              <a:t>例</a:t>
            </a:r>
            <a:endParaRPr kumimoji="1" lang="ja-JP" altLang="en-US" b="1" dirty="0">
              <a:solidFill>
                <a:srgbClr val="FFC000"/>
              </a:solidFill>
            </a:endParaRPr>
          </a:p>
        </p:txBody>
      </p:sp>
      <p:sp>
        <p:nvSpPr>
          <p:cNvPr id="4" name="角丸四角形 3"/>
          <p:cNvSpPr/>
          <p:nvPr/>
        </p:nvSpPr>
        <p:spPr>
          <a:xfrm>
            <a:off x="-1574800" y="314310"/>
            <a:ext cx="1193800" cy="49849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accent5"/>
                </a:solidFill>
                <a:latin typeface="メイリオ" panose="020B0604030504040204" pitchFamily="50" charset="-128"/>
                <a:ea typeface="メイリオ" panose="020B0604030504040204" pitchFamily="50" charset="-128"/>
              </a:rPr>
              <a:t>印刷不要</a:t>
            </a:r>
            <a:endParaRPr kumimoji="1" lang="ja-JP" altLang="en-US" sz="1600" dirty="0">
              <a:solidFill>
                <a:schemeClr val="accent5"/>
              </a:solidFill>
              <a:latin typeface="メイリオ" panose="020B0604030504040204" pitchFamily="50" charset="-128"/>
              <a:ea typeface="メイリオ" panose="020B0604030504040204" pitchFamily="50" charset="-128"/>
            </a:endParaRPr>
          </a:p>
        </p:txBody>
      </p:sp>
      <p:pic>
        <p:nvPicPr>
          <p:cNvPr id="9" name="図 8" descr="画面の領域"/>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464" y="563555"/>
            <a:ext cx="6430272" cy="5744377"/>
          </a:xfrm>
          <a:prstGeom prst="rect">
            <a:avLst/>
          </a:prstGeom>
          <a:ln>
            <a:solidFill>
              <a:schemeClr val="tx1"/>
            </a:solidFill>
          </a:ln>
        </p:spPr>
      </p:pic>
      <p:sp>
        <p:nvSpPr>
          <p:cNvPr id="10" name="正方形/長方形 9"/>
          <p:cNvSpPr/>
          <p:nvPr/>
        </p:nvSpPr>
        <p:spPr>
          <a:xfrm>
            <a:off x="2730500" y="2400300"/>
            <a:ext cx="3746500" cy="2921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dirty="0" smtClean="0">
                <a:solidFill>
                  <a:srgbClr val="FF0000"/>
                </a:solidFill>
                <a:latin typeface="メイリオ" panose="020B0604030504040204" pitchFamily="50" charset="-128"/>
                <a:ea typeface="メイリオ" panose="020B0604030504040204" pitchFamily="50" charset="-128"/>
              </a:rPr>
              <a:t>関東</a:t>
            </a:r>
            <a:r>
              <a:rPr kumimoji="1" lang="en-US" altLang="ja-JP" sz="1600" dirty="0" smtClean="0">
                <a:solidFill>
                  <a:srgbClr val="FF0000"/>
                </a:solidFill>
                <a:latin typeface="メイリオ" panose="020B0604030504040204" pitchFamily="50" charset="-128"/>
                <a:ea typeface="メイリオ" panose="020B0604030504040204" pitchFamily="50" charset="-128"/>
              </a:rPr>
              <a:t>IT</a:t>
            </a:r>
            <a:r>
              <a:rPr kumimoji="1" lang="ja-JP" altLang="en-US" sz="1600" dirty="0" smtClean="0">
                <a:solidFill>
                  <a:srgbClr val="FF0000"/>
                </a:solidFill>
                <a:latin typeface="メイリオ" panose="020B0604030504040204" pitchFamily="50" charset="-128"/>
                <a:ea typeface="メイリオ" panose="020B0604030504040204" pitchFamily="50" charset="-128"/>
              </a:rPr>
              <a:t>ソフトウェア</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2730500" y="2766605"/>
            <a:ext cx="3746500" cy="2921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dirty="0" smtClean="0">
                <a:solidFill>
                  <a:srgbClr val="FF0000"/>
                </a:solidFill>
                <a:latin typeface="メイリオ" panose="020B0604030504040204" pitchFamily="50" charset="-128"/>
                <a:ea typeface="メイリオ" panose="020B0604030504040204" pitchFamily="50" charset="-128"/>
              </a:rPr>
              <a:t>常駐の従業員がいる事業場数</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pic>
        <p:nvPicPr>
          <p:cNvPr id="15" name="図 14" descr="画面の領域"/>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064" y="6859374"/>
            <a:ext cx="5522039" cy="2570605"/>
          </a:xfrm>
          <a:prstGeom prst="rect">
            <a:avLst/>
          </a:prstGeom>
          <a:ln>
            <a:solidFill>
              <a:schemeClr val="tx1"/>
            </a:solidFill>
          </a:ln>
        </p:spPr>
      </p:pic>
      <p:sp>
        <p:nvSpPr>
          <p:cNvPr id="16" name="テキスト ボックス 15"/>
          <p:cNvSpPr txBox="1"/>
          <p:nvPr/>
        </p:nvSpPr>
        <p:spPr>
          <a:xfrm>
            <a:off x="1308100" y="8483600"/>
            <a:ext cx="4663514" cy="461665"/>
          </a:xfrm>
          <a:prstGeom prst="rect">
            <a:avLst/>
          </a:prstGeom>
          <a:noFill/>
          <a:ln>
            <a:solidFill>
              <a:srgbClr val="FF0000"/>
            </a:solidFill>
          </a:ln>
        </p:spPr>
        <p:txBody>
          <a:bodyPr wrap="square" rtlCol="0">
            <a:spAutoFit/>
          </a:bodyPr>
          <a:lstStyle/>
          <a:p>
            <a:r>
              <a:rPr lang="ja-JP" altLang="en-US" sz="1200" dirty="0" smtClean="0">
                <a:solidFill>
                  <a:srgbClr val="FF0000"/>
                </a:solidFill>
                <a:latin typeface="メイリオ" panose="020B0604030504040204" pitchFamily="50" charset="-128"/>
                <a:ea typeface="メイリオ" panose="020B0604030504040204" pitchFamily="50" charset="-128"/>
              </a:rPr>
              <a:t>〇〇支社については、出張時に会議をする際に使用する場所であり、常駐の従業員がいない。</a:t>
            </a:r>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19" name="角丸四角形吹き出し 18"/>
          <p:cNvSpPr/>
          <p:nvPr/>
        </p:nvSpPr>
        <p:spPr>
          <a:xfrm>
            <a:off x="6723529" y="8144676"/>
            <a:ext cx="3032138" cy="1416089"/>
          </a:xfrm>
          <a:prstGeom prst="wedgeRoundRectCallout">
            <a:avLst>
              <a:gd name="adj1" fmla="val -64743"/>
              <a:gd name="adj2" fmla="val 6426"/>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sym typeface="Wingdings" panose="05000000000000000000" pitchFamily="2" charset="2"/>
              </a:rPr>
              <a:t>HP</a:t>
            </a:r>
            <a:r>
              <a:rPr lang="ja-JP" altLang="en-US" sz="1400" dirty="0" smtClean="0">
                <a:solidFill>
                  <a:schemeClr val="tx1"/>
                </a:solidFill>
                <a:sym typeface="Wingdings" panose="05000000000000000000" pitchFamily="2" charset="2"/>
              </a:rPr>
              <a:t>に事業場として記載</a:t>
            </a:r>
            <a:r>
              <a:rPr lang="ja-JP" altLang="en-US" sz="1400" dirty="0">
                <a:solidFill>
                  <a:schemeClr val="tx1"/>
                </a:solidFill>
                <a:sym typeface="Wingdings" panose="05000000000000000000" pitchFamily="2" charset="2"/>
              </a:rPr>
              <a:t>しているが、常駐の従業員がいない場合は、どのような形態の事業場であるか下部備考欄にご記載ください。</a:t>
            </a:r>
          </a:p>
        </p:txBody>
      </p:sp>
      <p:sp>
        <p:nvSpPr>
          <p:cNvPr id="18" name="正方形/長方形 17"/>
          <p:cNvSpPr/>
          <p:nvPr/>
        </p:nvSpPr>
        <p:spPr>
          <a:xfrm>
            <a:off x="2730500" y="3132910"/>
            <a:ext cx="3733800" cy="63899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FF0000"/>
                </a:solidFill>
                <a:latin typeface="メイリオ" panose="020B0604030504040204" pitchFamily="50" charset="-128"/>
                <a:ea typeface="メイリオ" panose="020B0604030504040204" pitchFamily="50" charset="-128"/>
              </a:rPr>
              <a:t>貴社で把握の人数をご記載ください。</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834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⑬業務中などに体操やストレッチを取り入れていますか？</a:t>
            </a:r>
            <a:endParaRPr lang="ja-JP" altLang="en-US" sz="1463" b="1" dirty="0">
              <a:solidFill>
                <a:schemeClr val="tx1"/>
              </a:solidFill>
              <a:latin typeface="+mn-ea"/>
            </a:endParaRPr>
          </a:p>
        </p:txBody>
      </p:sp>
      <p:sp>
        <p:nvSpPr>
          <p:cNvPr id="10" name="角丸四角形吹き出し 9"/>
          <p:cNvSpPr/>
          <p:nvPr/>
        </p:nvSpPr>
        <p:spPr>
          <a:xfrm>
            <a:off x="7115969" y="3788152"/>
            <a:ext cx="2485231" cy="1187260"/>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体操またはストレッチの実施写真のみではなく、実施についての周知文もご提出ください。</a:t>
            </a:r>
            <a:endParaRPr lang="ja-JP" altLang="en-US" sz="1400" dirty="0">
              <a:solidFill>
                <a:schemeClr val="tx1"/>
              </a:solidFill>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1615823387"/>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□継続的に（毎日が望ましい）体操またはストレッチを実践しているか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2" name="テキスト ボックス 11"/>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829232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⑭階段の活用など歩数を増やす工夫をしていますか？</a:t>
            </a:r>
            <a:endParaRPr lang="ja-JP" altLang="en-US" sz="1463" b="1" dirty="0">
              <a:solidFill>
                <a:schemeClr val="tx1"/>
              </a:solidFill>
              <a:latin typeface="+mn-ea"/>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896691526"/>
              </p:ext>
            </p:extLst>
          </p:nvPr>
        </p:nvGraphicFramePr>
        <p:xfrm>
          <a:off x="0" y="314310"/>
          <a:ext cx="6858000" cy="1613231"/>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pPr marL="180000" indent="-457200"/>
                      <a:r>
                        <a:rPr lang="ja-JP" altLang="en-US" sz="1350" dirty="0" smtClean="0"/>
                        <a:t>□歩数（運動含む）を増やす取組みを行っているか（ウォーキングや階段利用促進についてのポスター等）</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取組実施（開始）日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2" name="テキスト ボックス 11"/>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3989856"/>
            <a:ext cx="3190455" cy="2034425"/>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・ポスター掲示写真の場合は、</a:t>
            </a:r>
            <a:endParaRPr lang="en-US" altLang="ja-JP" sz="1400" dirty="0" smtClean="0">
              <a:solidFill>
                <a:schemeClr val="tx1"/>
              </a:solidFill>
            </a:endParaRPr>
          </a:p>
          <a:p>
            <a:r>
              <a:rPr lang="ja-JP" altLang="en-US" sz="1400" dirty="0">
                <a:solidFill>
                  <a:schemeClr val="tx1"/>
                </a:solidFill>
              </a:rPr>
              <a:t>掲示</a:t>
            </a:r>
            <a:r>
              <a:rPr lang="ja-JP" altLang="en-US" sz="1400" dirty="0" smtClean="0">
                <a:solidFill>
                  <a:schemeClr val="tx1"/>
                </a:solidFill>
              </a:rPr>
              <a:t>開始日（○年○月～）を補記</a:t>
            </a:r>
            <a:endParaRPr lang="en-US" altLang="ja-JP" sz="1400" dirty="0" smtClean="0">
              <a:solidFill>
                <a:schemeClr val="tx1"/>
              </a:solidFill>
            </a:endParaRPr>
          </a:p>
          <a:p>
            <a:endParaRPr lang="en-US" altLang="ja-JP" sz="1400" dirty="0" smtClean="0">
              <a:solidFill>
                <a:schemeClr val="tx1"/>
              </a:solidFill>
            </a:endParaRPr>
          </a:p>
          <a:p>
            <a:r>
              <a:rPr lang="ja-JP" altLang="en-US" sz="1400" dirty="0" smtClean="0">
                <a:solidFill>
                  <a:schemeClr val="tx1"/>
                </a:solidFill>
              </a:rPr>
              <a:t>・セミナー実施の場合は、セミナーの内容が確認できる資料（セミナー資料、動画研修のスクリーンショット等）もご提出ください。</a:t>
            </a:r>
            <a:endParaRPr lang="ja-JP" altLang="en-US" sz="1400" dirty="0">
              <a:solidFill>
                <a:schemeClr val="tx1"/>
              </a:solidFill>
            </a:endParaRPr>
          </a:p>
        </p:txBody>
      </p:sp>
      <p:sp>
        <p:nvSpPr>
          <p:cNvPr id="8" name="角丸四角形吹き出し 7"/>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3120428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⑮従業員にたばこの害について周知活動をしていますか？</a:t>
            </a:r>
            <a:endParaRPr lang="ja-JP" altLang="en-US" sz="1463" b="1" dirty="0">
              <a:solidFill>
                <a:schemeClr val="tx1"/>
              </a:solidFill>
              <a:latin typeface="+mn-ea"/>
            </a:endParaRPr>
          </a:p>
        </p:txBody>
      </p:sp>
      <p:graphicFrame>
        <p:nvGraphicFramePr>
          <p:cNvPr id="14" name="コンテンツ プレースホルダー 10"/>
          <p:cNvGraphicFramePr>
            <a:graphicFrameLocks/>
          </p:cNvGraphicFramePr>
          <p:nvPr>
            <p:extLst>
              <p:ext uri="{D42A27DB-BD31-4B8C-83A1-F6EECF244321}">
                <p14:modId xmlns:p14="http://schemas.microsoft.com/office/powerpoint/2010/main" val="1359990750"/>
              </p:ext>
            </p:extLst>
          </p:nvPr>
        </p:nvGraphicFramePr>
        <p:xfrm>
          <a:off x="0" y="314310"/>
          <a:ext cx="6858000" cy="1613231"/>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pPr marL="180000" indent="-457200"/>
                      <a:r>
                        <a:rPr lang="ja-JP" altLang="en-US" sz="1350" dirty="0" smtClean="0"/>
                        <a:t>□たばこの害（喫煙・受動喫煙）がもたらす健康被害に関する情報提供、周知、啓発を行っているか</a:t>
                      </a:r>
                      <a:endParaRPr lang="en-US" altLang="ja-JP" sz="1350" dirty="0" smtClean="0"/>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5" name="テキスト ボックス 14"/>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3989856"/>
            <a:ext cx="3190455" cy="2034425"/>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・ポスター掲示写真の場合は、</a:t>
            </a:r>
            <a:endParaRPr lang="en-US" altLang="ja-JP" sz="1400" dirty="0" smtClean="0">
              <a:solidFill>
                <a:schemeClr val="tx1"/>
              </a:solidFill>
            </a:endParaRPr>
          </a:p>
          <a:p>
            <a:r>
              <a:rPr lang="ja-JP" altLang="en-US" sz="1400" dirty="0">
                <a:solidFill>
                  <a:schemeClr val="tx1"/>
                </a:solidFill>
              </a:rPr>
              <a:t>掲示</a:t>
            </a:r>
            <a:r>
              <a:rPr lang="ja-JP" altLang="en-US" sz="1400" dirty="0" smtClean="0">
                <a:solidFill>
                  <a:schemeClr val="tx1"/>
                </a:solidFill>
              </a:rPr>
              <a:t>開始日（○年○月～）を補記</a:t>
            </a:r>
            <a:endParaRPr lang="en-US" altLang="ja-JP" sz="1400" dirty="0" smtClean="0">
              <a:solidFill>
                <a:schemeClr val="tx1"/>
              </a:solidFill>
            </a:endParaRPr>
          </a:p>
          <a:p>
            <a:endParaRPr lang="en-US" altLang="ja-JP" sz="1400" dirty="0" smtClean="0">
              <a:solidFill>
                <a:schemeClr val="tx1"/>
              </a:solidFill>
            </a:endParaRPr>
          </a:p>
          <a:p>
            <a:r>
              <a:rPr lang="ja-JP" altLang="en-US" sz="1400" dirty="0" smtClean="0">
                <a:solidFill>
                  <a:schemeClr val="tx1"/>
                </a:solidFill>
              </a:rPr>
              <a:t>・セミナー実施の場合は、セミナーの内容が確認できる資料（セミナー資料、動画研修のスクリーンショット等）もご提出ください。</a:t>
            </a:r>
            <a:endParaRPr lang="ja-JP" altLang="en-US" sz="1400" dirty="0">
              <a:solidFill>
                <a:schemeClr val="tx1"/>
              </a:solidFill>
            </a:endParaRPr>
          </a:p>
        </p:txBody>
      </p:sp>
      <p:sp>
        <p:nvSpPr>
          <p:cNvPr id="8" name="角丸四角形吹き出し 7"/>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1571311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⑯受動喫煙防止策を講じていますか？</a:t>
            </a:r>
            <a:endParaRPr lang="ja-JP" altLang="en-US" sz="1463" b="1" dirty="0">
              <a:solidFill>
                <a:schemeClr val="tx1"/>
              </a:solidFill>
              <a:latin typeface="+mn-ea"/>
            </a:endParaRPr>
          </a:p>
        </p:txBody>
      </p:sp>
      <p:graphicFrame>
        <p:nvGraphicFramePr>
          <p:cNvPr id="10" name="コンテンツ プレースホルダー 10"/>
          <p:cNvGraphicFramePr>
            <a:graphicFrameLocks/>
          </p:cNvGraphicFramePr>
          <p:nvPr>
            <p:extLst>
              <p:ext uri="{D42A27DB-BD31-4B8C-83A1-F6EECF244321}">
                <p14:modId xmlns:p14="http://schemas.microsoft.com/office/powerpoint/2010/main" val="2599271946"/>
              </p:ext>
            </p:extLst>
          </p:nvPr>
        </p:nvGraphicFramePr>
        <p:xfrm>
          <a:off x="0" y="314310"/>
          <a:ext cx="6858000" cy="205560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□喫煙所の分煙状況の確認</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喫煙所の有無</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a:spcBef>
                          <a:spcPts val="0"/>
                        </a:spcBef>
                        <a:spcAft>
                          <a:spcPts val="600"/>
                        </a:spcAft>
                      </a:pPr>
                      <a:r>
                        <a:rPr kumimoji="1" lang="ja-JP" altLang="en-US" dirty="0" smtClean="0"/>
                        <a:t>有り　➡分煙状況を確認できる資料を添付</a:t>
                      </a:r>
                      <a:endParaRPr kumimoji="1" lang="en-US" altLang="ja-JP" dirty="0" smtClean="0"/>
                    </a:p>
                    <a:p>
                      <a:r>
                        <a:rPr kumimoji="1" lang="ja-JP" altLang="en-US" dirty="0" smtClean="0"/>
                        <a:t>無し　➡分煙状況の確認資料の提出不要</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549712835"/>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1" name="テキスト ボックス 10"/>
          <p:cNvSpPr txBox="1"/>
          <p:nvPr/>
        </p:nvSpPr>
        <p:spPr>
          <a:xfrm>
            <a:off x="123187" y="2460964"/>
            <a:ext cx="6600825" cy="7848302"/>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内容（喫煙所がある場合は分煙状況を確認できる分煙エリアの写真、オフィス配置図等受動喫煙対策がなされていることを確認できる資料）</a:t>
            </a:r>
            <a:endParaRPr lang="en-US" altLang="ja-JP" dirty="0" smtClean="0">
              <a:solidFill>
                <a:schemeClr val="bg1">
                  <a:lumMod val="75000"/>
                </a:schemeClr>
              </a:solidFill>
            </a:endParaRPr>
          </a:p>
          <a:p>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6" name="楕円 5"/>
          <p:cNvSpPr/>
          <p:nvPr/>
        </p:nvSpPr>
        <p:spPr>
          <a:xfrm>
            <a:off x="2009553" y="836219"/>
            <a:ext cx="382773" cy="212651"/>
          </a:xfrm>
          <a:prstGeom prst="ellipse">
            <a:avLst/>
          </a:prstGeom>
          <a:noFill/>
          <a:ln w="12700">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吹き出し 12"/>
          <p:cNvSpPr/>
          <p:nvPr/>
        </p:nvSpPr>
        <p:spPr>
          <a:xfrm>
            <a:off x="7191359" y="715926"/>
            <a:ext cx="2383631" cy="959827"/>
          </a:xfrm>
          <a:prstGeom prst="wedgeRoundRectCallout">
            <a:avLst>
              <a:gd name="adj1" fmla="val -60911"/>
              <a:gd name="adj2" fmla="val -2313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喫煙所の有無について、どちらかに「〇」を記載してください</a:t>
            </a:r>
            <a:endParaRPr lang="ja-JP" altLang="en-US" sz="1400" dirty="0">
              <a:solidFill>
                <a:schemeClr val="tx1"/>
              </a:solidFill>
            </a:endParaRPr>
          </a:p>
        </p:txBody>
      </p:sp>
      <p:sp>
        <p:nvSpPr>
          <p:cNvPr id="12" name="角丸四角形吹き出し 11"/>
          <p:cNvSpPr/>
          <p:nvPr/>
        </p:nvSpPr>
        <p:spPr>
          <a:xfrm>
            <a:off x="7165152" y="1945676"/>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graphicFrame>
        <p:nvGraphicFramePr>
          <p:cNvPr id="3" name="表 2"/>
          <p:cNvGraphicFramePr>
            <a:graphicFrameLocks noGrp="1"/>
          </p:cNvGraphicFramePr>
          <p:nvPr>
            <p:extLst>
              <p:ext uri="{D42A27DB-BD31-4B8C-83A1-F6EECF244321}">
                <p14:modId xmlns:p14="http://schemas.microsoft.com/office/powerpoint/2010/main" val="336357632"/>
              </p:ext>
            </p:extLst>
          </p:nvPr>
        </p:nvGraphicFramePr>
        <p:xfrm>
          <a:off x="-1" y="8572500"/>
          <a:ext cx="6847200" cy="1224280"/>
        </p:xfrm>
        <a:graphic>
          <a:graphicData uri="http://schemas.openxmlformats.org/drawingml/2006/table">
            <a:tbl>
              <a:tblPr firstRow="1" bandRow="1">
                <a:tableStyleId>{5940675A-B579-460E-94D1-54222C63F5DA}</a:tableStyleId>
              </a:tblPr>
              <a:tblGrid>
                <a:gridCol w="2282400">
                  <a:extLst>
                    <a:ext uri="{9D8B030D-6E8A-4147-A177-3AD203B41FA5}">
                      <a16:colId xmlns:a16="http://schemas.microsoft.com/office/drawing/2014/main" val="3176778173"/>
                    </a:ext>
                  </a:extLst>
                </a:gridCol>
                <a:gridCol w="2282400">
                  <a:extLst>
                    <a:ext uri="{9D8B030D-6E8A-4147-A177-3AD203B41FA5}">
                      <a16:colId xmlns:a16="http://schemas.microsoft.com/office/drawing/2014/main" val="310716774"/>
                    </a:ext>
                  </a:extLst>
                </a:gridCol>
                <a:gridCol w="2282400">
                  <a:extLst>
                    <a:ext uri="{9D8B030D-6E8A-4147-A177-3AD203B41FA5}">
                      <a16:colId xmlns:a16="http://schemas.microsoft.com/office/drawing/2014/main" val="3042583652"/>
                    </a:ext>
                  </a:extLst>
                </a:gridCol>
              </a:tblGrid>
              <a:tr h="370840">
                <a:tc>
                  <a:txBody>
                    <a:bodyPr/>
                    <a:lstStyle/>
                    <a:p>
                      <a:pPr algn="ctr"/>
                      <a:r>
                        <a:rPr kumimoji="1" lang="ja-JP" altLang="en-US" sz="1100" dirty="0" smtClean="0">
                          <a:latin typeface="メイリオ" panose="020B0604030504040204" pitchFamily="50" charset="-128"/>
                          <a:ea typeface="メイリオ" panose="020B0604030504040204" pitchFamily="50" charset="-128"/>
                        </a:rPr>
                        <a:t>事業場</a:t>
                      </a:r>
                      <a:endParaRPr kumimoji="1" lang="ja-JP" altLang="en-US" sz="11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100" dirty="0" smtClean="0">
                          <a:latin typeface="メイリオ" panose="020B0604030504040204" pitchFamily="50" charset="-128"/>
                          <a:ea typeface="メイリオ" panose="020B0604030504040204" pitchFamily="50" charset="-128"/>
                        </a:rPr>
                        <a:t>設置場所</a:t>
                      </a:r>
                      <a:endParaRPr kumimoji="1" lang="ja-JP" altLang="en-US" sz="11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100" dirty="0" smtClean="0">
                          <a:latin typeface="メイリオ" panose="020B0604030504040204" pitchFamily="50" charset="-128"/>
                          <a:ea typeface="メイリオ" panose="020B0604030504040204" pitchFamily="50" charset="-128"/>
                        </a:rPr>
                        <a:t>受動喫煙対策について</a:t>
                      </a:r>
                      <a:endParaRPr kumimoji="1" lang="ja-JP" altLang="en-US" sz="11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9422475"/>
                  </a:ext>
                </a:extLst>
              </a:tr>
              <a:tr h="370840">
                <a:tc>
                  <a:txBody>
                    <a:bodyPr/>
                    <a:lstStyle/>
                    <a:p>
                      <a:r>
                        <a:rPr kumimoji="1" lang="ja-JP" altLang="en-US" sz="1100" dirty="0" smtClean="0">
                          <a:solidFill>
                            <a:schemeClr val="bg2">
                              <a:lumMod val="50000"/>
                            </a:schemeClr>
                          </a:solidFill>
                          <a:latin typeface="メイリオ" panose="020B0604030504040204" pitchFamily="50" charset="-128"/>
                          <a:ea typeface="メイリオ" panose="020B0604030504040204" pitchFamily="50" charset="-128"/>
                        </a:rPr>
                        <a:t>例：大阪支社</a:t>
                      </a:r>
                      <a:endParaRPr kumimoji="1" lang="ja-JP" altLang="en-US" sz="1100" dirty="0">
                        <a:solidFill>
                          <a:schemeClr val="bg2">
                            <a:lumMod val="50000"/>
                          </a:schemeClr>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smtClean="0">
                          <a:solidFill>
                            <a:schemeClr val="bg2">
                              <a:lumMod val="50000"/>
                            </a:schemeClr>
                          </a:solidFill>
                          <a:latin typeface="メイリオ" panose="020B0604030504040204" pitchFamily="50" charset="-128"/>
                          <a:ea typeface="メイリオ" panose="020B0604030504040204" pitchFamily="50" charset="-128"/>
                        </a:rPr>
                        <a:t>建物内に専用喫煙室</a:t>
                      </a:r>
                      <a:endParaRPr kumimoji="1" lang="ja-JP" altLang="en-US" sz="1100" dirty="0">
                        <a:solidFill>
                          <a:schemeClr val="bg2">
                            <a:lumMod val="50000"/>
                          </a:schemeClr>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smtClean="0">
                          <a:solidFill>
                            <a:schemeClr val="bg2">
                              <a:lumMod val="50000"/>
                            </a:schemeClr>
                          </a:solidFill>
                          <a:latin typeface="メイリオ" panose="020B0604030504040204" pitchFamily="50" charset="-128"/>
                          <a:ea typeface="メイリオ" panose="020B0604030504040204" pitchFamily="50" charset="-128"/>
                        </a:rPr>
                        <a:t>扉の閉まるタイプで受動喫煙対策がなされている</a:t>
                      </a:r>
                      <a:endParaRPr kumimoji="1" lang="ja-JP" altLang="en-US" sz="1100" dirty="0">
                        <a:solidFill>
                          <a:schemeClr val="bg2">
                            <a:lumMod val="50000"/>
                          </a:schemeClr>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7498434"/>
                  </a:ext>
                </a:extLst>
              </a:tr>
              <a:tr h="370840">
                <a:tc>
                  <a:txBody>
                    <a:bodyPr/>
                    <a:lstStyle/>
                    <a:p>
                      <a:pPr marL="0" algn="l" defTabSz="685800" rtl="0" eaLnBrk="1" latinLnBrk="0" hangingPunct="1"/>
                      <a:r>
                        <a:rPr kumimoji="1" lang="ja-JP" altLang="en-US" sz="1100" kern="1200" dirty="0" smtClean="0">
                          <a:solidFill>
                            <a:schemeClr val="bg2">
                              <a:lumMod val="50000"/>
                            </a:schemeClr>
                          </a:solidFill>
                          <a:latin typeface="メイリオ" panose="020B0604030504040204" pitchFamily="50" charset="-128"/>
                          <a:ea typeface="メイリオ" panose="020B0604030504040204" pitchFamily="50" charset="-128"/>
                          <a:cs typeface="+mn-cs"/>
                        </a:rPr>
                        <a:t>例：北海道支社</a:t>
                      </a:r>
                      <a:endParaRPr kumimoji="1" lang="ja-JP" altLang="en-US" sz="1100" kern="1200" dirty="0">
                        <a:solidFill>
                          <a:schemeClr val="bg2">
                            <a:lumMod val="50000"/>
                          </a:schemeClr>
                        </a:solidFill>
                        <a:latin typeface="メイリオ" panose="020B0604030504040204" pitchFamily="50" charset="-128"/>
                        <a:ea typeface="メイリオ"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685800" rtl="0" eaLnBrk="1" latinLnBrk="0" hangingPunct="1"/>
                      <a:r>
                        <a:rPr kumimoji="1" lang="ja-JP" altLang="en-US" sz="1100" kern="1200" dirty="0" smtClean="0">
                          <a:solidFill>
                            <a:schemeClr val="bg2">
                              <a:lumMod val="50000"/>
                            </a:schemeClr>
                          </a:solidFill>
                          <a:latin typeface="メイリオ" panose="020B0604030504040204" pitchFamily="50" charset="-128"/>
                          <a:ea typeface="メイリオ" panose="020B0604030504040204" pitchFamily="50" charset="-128"/>
                          <a:cs typeface="+mn-cs"/>
                        </a:rPr>
                        <a:t>敷地内</a:t>
                      </a:r>
                      <a:r>
                        <a:rPr kumimoji="1" lang="en-US" altLang="ja-JP" sz="1100" kern="1200" dirty="0" smtClean="0">
                          <a:solidFill>
                            <a:schemeClr val="bg2">
                              <a:lumMod val="50000"/>
                            </a:schemeClr>
                          </a:solidFill>
                          <a:latin typeface="メイリオ" panose="020B0604030504040204" pitchFamily="50" charset="-128"/>
                          <a:ea typeface="メイリオ" panose="020B0604030504040204" pitchFamily="50" charset="-128"/>
                          <a:cs typeface="+mn-cs"/>
                        </a:rPr>
                        <a:t>1</a:t>
                      </a:r>
                      <a:r>
                        <a:rPr kumimoji="1" lang="ja-JP" altLang="en-US" sz="1100" kern="1200" dirty="0" smtClean="0">
                          <a:solidFill>
                            <a:schemeClr val="bg2">
                              <a:lumMod val="50000"/>
                            </a:schemeClr>
                          </a:solidFill>
                          <a:latin typeface="メイリオ" panose="020B0604030504040204" pitchFamily="50" charset="-128"/>
                          <a:ea typeface="メイリオ" panose="020B0604030504040204" pitchFamily="50" charset="-128"/>
                          <a:cs typeface="+mn-cs"/>
                        </a:rPr>
                        <a:t>階</a:t>
                      </a:r>
                      <a:endParaRPr kumimoji="1" lang="ja-JP" altLang="en-US" sz="1100" kern="1200" dirty="0">
                        <a:solidFill>
                          <a:schemeClr val="bg2">
                            <a:lumMod val="50000"/>
                          </a:schemeClr>
                        </a:solidFill>
                        <a:latin typeface="メイリオ" panose="020B0604030504040204" pitchFamily="50" charset="-128"/>
                        <a:ea typeface="メイリオ"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685800" rtl="0" eaLnBrk="1" latinLnBrk="0" hangingPunct="1"/>
                      <a:r>
                        <a:rPr kumimoji="1" lang="ja-JP" altLang="en-US" sz="1100" kern="1200" dirty="0" smtClean="0">
                          <a:solidFill>
                            <a:schemeClr val="bg2">
                              <a:lumMod val="50000"/>
                            </a:schemeClr>
                          </a:solidFill>
                          <a:latin typeface="メイリオ" panose="020B0604030504040204" pitchFamily="50" charset="-128"/>
                          <a:ea typeface="メイリオ" panose="020B0604030504040204" pitchFamily="50" charset="-128"/>
                          <a:cs typeface="+mn-cs"/>
                        </a:rPr>
                        <a:t>喫煙者以外通らない</a:t>
                      </a:r>
                      <a:endParaRPr kumimoji="1" lang="en-US" altLang="ja-JP" sz="1100" kern="1200" dirty="0" smtClean="0">
                        <a:solidFill>
                          <a:schemeClr val="bg2">
                            <a:lumMod val="50000"/>
                          </a:schemeClr>
                        </a:solidFill>
                        <a:latin typeface="メイリオ" panose="020B0604030504040204" pitchFamily="50" charset="-128"/>
                        <a:ea typeface="メイリオ" panose="020B0604030504040204" pitchFamily="50" charset="-128"/>
                        <a:cs typeface="+mn-cs"/>
                      </a:endParaRPr>
                    </a:p>
                    <a:p>
                      <a:pPr marL="0" algn="l" defTabSz="685800" rtl="0" eaLnBrk="1" latinLnBrk="0" hangingPunct="1"/>
                      <a:r>
                        <a:rPr kumimoji="1" lang="ja-JP" altLang="en-US" sz="1100" kern="1200" dirty="0" smtClean="0">
                          <a:solidFill>
                            <a:schemeClr val="bg2">
                              <a:lumMod val="50000"/>
                            </a:schemeClr>
                          </a:solidFill>
                          <a:latin typeface="メイリオ" panose="020B0604030504040204" pitchFamily="50" charset="-128"/>
                          <a:ea typeface="メイリオ" panose="020B0604030504040204" pitchFamily="50" charset="-128"/>
                          <a:cs typeface="+mn-cs"/>
                        </a:rPr>
                        <a:t>隣接するビルとは遠い</a:t>
                      </a:r>
                      <a:endParaRPr kumimoji="1" lang="ja-JP" altLang="en-US" sz="1100" kern="1200" dirty="0">
                        <a:solidFill>
                          <a:schemeClr val="bg2">
                            <a:lumMod val="50000"/>
                          </a:schemeClr>
                        </a:solidFill>
                        <a:latin typeface="メイリオ" panose="020B0604030504040204" pitchFamily="50" charset="-128"/>
                        <a:ea typeface="メイリオ"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6447531"/>
                  </a:ext>
                </a:extLst>
              </a:tr>
            </a:tbl>
          </a:graphicData>
        </a:graphic>
      </p:graphicFrame>
      <p:sp>
        <p:nvSpPr>
          <p:cNvPr id="9" name="角丸四角形吹き出し 8"/>
          <p:cNvSpPr/>
          <p:nvPr/>
        </p:nvSpPr>
        <p:spPr>
          <a:xfrm>
            <a:off x="7178255" y="8572500"/>
            <a:ext cx="2409838" cy="784824"/>
          </a:xfrm>
          <a:prstGeom prst="wedgeRoundRectCallout">
            <a:avLst>
              <a:gd name="adj1" fmla="val -61073"/>
              <a:gd name="adj2" fmla="val -23331"/>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複数事業場がある場合の表の記載例</a:t>
            </a:r>
            <a:endParaRPr lang="ja-JP" altLang="en-US" sz="1400" dirty="0">
              <a:solidFill>
                <a:schemeClr val="tx1"/>
              </a:solidFill>
            </a:endParaRPr>
          </a:p>
        </p:txBody>
      </p:sp>
    </p:spTree>
    <p:extLst>
      <p:ext uri="{BB962C8B-B14F-4D97-AF65-F5344CB8AC3E}">
        <p14:creationId xmlns:p14="http://schemas.microsoft.com/office/powerpoint/2010/main" val="20663118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⑯受動喫煙防止策を講じていますか？</a:t>
            </a:r>
            <a:endParaRPr lang="ja-JP" altLang="en-US" sz="1463" b="1" dirty="0">
              <a:solidFill>
                <a:schemeClr val="tx1"/>
              </a:solidFill>
              <a:latin typeface="+mn-ea"/>
            </a:endParaRPr>
          </a:p>
        </p:txBody>
      </p:sp>
      <p:graphicFrame>
        <p:nvGraphicFramePr>
          <p:cNvPr id="10" name="コンテンツ プレースホルダー 10"/>
          <p:cNvGraphicFramePr>
            <a:graphicFrameLocks/>
          </p:cNvGraphicFramePr>
          <p:nvPr>
            <p:extLst>
              <p:ext uri="{D42A27DB-BD31-4B8C-83A1-F6EECF244321}">
                <p14:modId xmlns:p14="http://schemas.microsoft.com/office/powerpoint/2010/main" val="39468226"/>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□勤務時間内禁煙のルールや規定があるか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1" name="テキスト ボックス 10"/>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6" name="角丸四角形吹き出し 5"/>
          <p:cNvSpPr/>
          <p:nvPr/>
        </p:nvSpPr>
        <p:spPr>
          <a:xfrm>
            <a:off x="7165152" y="1165750"/>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2447994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⑯受動喫煙防止策を講じていますか？</a:t>
            </a:r>
            <a:endParaRPr lang="ja-JP" altLang="en-US" sz="1463" b="1" dirty="0">
              <a:solidFill>
                <a:schemeClr val="tx1"/>
              </a:solidFill>
              <a:latin typeface="+mn-ea"/>
            </a:endParaRPr>
          </a:p>
        </p:txBody>
      </p:sp>
      <p:graphicFrame>
        <p:nvGraphicFramePr>
          <p:cNvPr id="10" name="コンテンツ プレースホルダー 10"/>
          <p:cNvGraphicFramePr>
            <a:graphicFrameLocks/>
          </p:cNvGraphicFramePr>
          <p:nvPr>
            <p:extLst>
              <p:ext uri="{D42A27DB-BD31-4B8C-83A1-F6EECF244321}">
                <p14:modId xmlns:p14="http://schemas.microsoft.com/office/powerpoint/2010/main" val="1546159807"/>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□喫煙場所以外での喫煙禁止または、建物内禁煙について周知を行っているか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1" name="テキスト ボックス 10"/>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6" name="角丸四角形吹き出し 5"/>
          <p:cNvSpPr/>
          <p:nvPr/>
        </p:nvSpPr>
        <p:spPr>
          <a:xfrm>
            <a:off x="7165152" y="1192644"/>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12524699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⑯受動喫煙防止策を講じていますか？</a:t>
            </a:r>
            <a:endParaRPr lang="ja-JP" altLang="en-US" sz="1463" b="1" dirty="0">
              <a:solidFill>
                <a:schemeClr val="tx1"/>
              </a:solidFill>
              <a:latin typeface="+mn-ea"/>
            </a:endParaRPr>
          </a:p>
        </p:txBody>
      </p:sp>
      <p:graphicFrame>
        <p:nvGraphicFramePr>
          <p:cNvPr id="10" name="コンテンツ プレースホルダー 10"/>
          <p:cNvGraphicFramePr>
            <a:graphicFrameLocks/>
          </p:cNvGraphicFramePr>
          <p:nvPr>
            <p:extLst>
              <p:ext uri="{D42A27DB-BD31-4B8C-83A1-F6EECF244321}">
                <p14:modId xmlns:p14="http://schemas.microsoft.com/office/powerpoint/2010/main" val="3540456642"/>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□受動喫煙防止の周知、教育を行っているか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1" name="テキスト ボックス 10"/>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6" name="角丸四角形吹き出し 5"/>
          <p:cNvSpPr/>
          <p:nvPr/>
        </p:nvSpPr>
        <p:spPr>
          <a:xfrm>
            <a:off x="7165152" y="1165750"/>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Tree>
    <p:extLst>
      <p:ext uri="{BB962C8B-B14F-4D97-AF65-F5344CB8AC3E}">
        <p14:creationId xmlns:p14="http://schemas.microsoft.com/office/powerpoint/2010/main" val="27280754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⑰従業員の心の健康に関する取組みをしていますか？</a:t>
            </a:r>
            <a:endParaRPr lang="ja-JP" altLang="en-US" sz="1463" b="1" dirty="0">
              <a:solidFill>
                <a:schemeClr val="tx1"/>
              </a:solidFill>
              <a:latin typeface="+mn-ea"/>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1605865742"/>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□心の健康（セルフケア）に関する理解の普及、情報提供を行っているか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2" name="テキスト ボックス 11"/>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8" name="角丸四角形吹き出し 7"/>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
        <p:nvSpPr>
          <p:cNvPr id="13" name="角丸四角形吹き出し 12"/>
          <p:cNvSpPr/>
          <p:nvPr/>
        </p:nvSpPr>
        <p:spPr>
          <a:xfrm>
            <a:off x="7191362" y="4030197"/>
            <a:ext cx="3190455" cy="2034425"/>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・ポスター掲示写真の場合は、</a:t>
            </a:r>
            <a:endParaRPr lang="en-US" altLang="ja-JP" sz="1400" dirty="0" smtClean="0">
              <a:solidFill>
                <a:schemeClr val="tx1"/>
              </a:solidFill>
            </a:endParaRPr>
          </a:p>
          <a:p>
            <a:r>
              <a:rPr lang="ja-JP" altLang="en-US" sz="1400" dirty="0">
                <a:solidFill>
                  <a:schemeClr val="tx1"/>
                </a:solidFill>
              </a:rPr>
              <a:t>掲示</a:t>
            </a:r>
            <a:r>
              <a:rPr lang="ja-JP" altLang="en-US" sz="1400" dirty="0" smtClean="0">
                <a:solidFill>
                  <a:schemeClr val="tx1"/>
                </a:solidFill>
              </a:rPr>
              <a:t>開始日（○年○月～）を補記</a:t>
            </a:r>
            <a:endParaRPr lang="en-US" altLang="ja-JP" sz="1400" dirty="0" smtClean="0">
              <a:solidFill>
                <a:schemeClr val="tx1"/>
              </a:solidFill>
            </a:endParaRPr>
          </a:p>
          <a:p>
            <a:endParaRPr lang="en-US" altLang="ja-JP" sz="1400" dirty="0" smtClean="0">
              <a:solidFill>
                <a:schemeClr val="tx1"/>
              </a:solidFill>
            </a:endParaRPr>
          </a:p>
          <a:p>
            <a:r>
              <a:rPr lang="ja-JP" altLang="en-US" sz="1400" dirty="0" smtClean="0">
                <a:solidFill>
                  <a:schemeClr val="tx1"/>
                </a:solidFill>
              </a:rPr>
              <a:t>・セミナー実施の場合は、セミナーの内容が確認できる資料（セミナー資料、動画研修のスクリーンショット等）もご提出ください。</a:t>
            </a:r>
            <a:endParaRPr lang="ja-JP" altLang="en-US" sz="1400" dirty="0">
              <a:solidFill>
                <a:schemeClr val="tx1"/>
              </a:solidFill>
            </a:endParaRPr>
          </a:p>
        </p:txBody>
      </p:sp>
    </p:spTree>
    <p:extLst>
      <p:ext uri="{BB962C8B-B14F-4D97-AF65-F5344CB8AC3E}">
        <p14:creationId xmlns:p14="http://schemas.microsoft.com/office/powerpoint/2010/main" val="25264502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⑱気になることを相談できる職場の雰囲気を作っていますか？</a:t>
            </a:r>
            <a:endParaRPr lang="ja-JP" altLang="en-US" sz="1463" b="1" dirty="0">
              <a:solidFill>
                <a:schemeClr val="tx1"/>
              </a:solidFill>
              <a:latin typeface="+mn-ea"/>
            </a:endParaRPr>
          </a:p>
        </p:txBody>
      </p:sp>
      <p:graphicFrame>
        <p:nvGraphicFramePr>
          <p:cNvPr id="14" name="コンテンツ プレースホルダー 10"/>
          <p:cNvGraphicFramePr>
            <a:graphicFrameLocks/>
          </p:cNvGraphicFramePr>
          <p:nvPr>
            <p:extLst>
              <p:ext uri="{D42A27DB-BD31-4B8C-83A1-F6EECF244321}">
                <p14:modId xmlns:p14="http://schemas.microsoft.com/office/powerpoint/2010/main" val="4293862807"/>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□社内または社外に常設の心の健康に関する相談窓口を設置し、周知を行っているか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　年　月　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5" name="テキスト ボックス 14"/>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
        <p:nvSpPr>
          <p:cNvPr id="8" name="角丸四角形吹き出し 7"/>
          <p:cNvSpPr/>
          <p:nvPr/>
        </p:nvSpPr>
        <p:spPr>
          <a:xfrm>
            <a:off x="7191362" y="4030197"/>
            <a:ext cx="3190455" cy="918321"/>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・ポスター掲示写真の場合は、</a:t>
            </a:r>
            <a:endParaRPr lang="en-US" altLang="ja-JP" sz="1400" dirty="0" smtClean="0">
              <a:solidFill>
                <a:schemeClr val="tx1"/>
              </a:solidFill>
            </a:endParaRPr>
          </a:p>
          <a:p>
            <a:r>
              <a:rPr lang="ja-JP" altLang="en-US" sz="1400" dirty="0">
                <a:solidFill>
                  <a:schemeClr val="tx1"/>
                </a:solidFill>
              </a:rPr>
              <a:t>掲示</a:t>
            </a:r>
            <a:r>
              <a:rPr lang="ja-JP" altLang="en-US" sz="1400" dirty="0" smtClean="0">
                <a:solidFill>
                  <a:schemeClr val="tx1"/>
                </a:solidFill>
              </a:rPr>
              <a:t>開始日（○年○月～）を補記</a:t>
            </a:r>
            <a:endParaRPr lang="en-US" altLang="ja-JP" sz="1400" dirty="0" smtClean="0">
              <a:solidFill>
                <a:schemeClr val="tx1"/>
              </a:solidFill>
            </a:endParaRPr>
          </a:p>
        </p:txBody>
      </p:sp>
    </p:spTree>
    <p:extLst>
      <p:ext uri="{BB962C8B-B14F-4D97-AF65-F5344CB8AC3E}">
        <p14:creationId xmlns:p14="http://schemas.microsoft.com/office/powerpoint/2010/main" val="3637615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③健診の必要性を従業員へ周知していますか？</a:t>
            </a:r>
            <a:endParaRPr lang="ja-JP" altLang="en-US" sz="1463" b="1" dirty="0">
              <a:solidFill>
                <a:schemeClr val="tx1"/>
              </a:solidFill>
              <a:latin typeface="+mn-ea"/>
            </a:endParaRPr>
          </a:p>
        </p:txBody>
      </p:sp>
      <p:sp>
        <p:nvSpPr>
          <p:cNvPr id="5" name="角丸四角形吹き出し 4"/>
          <p:cNvSpPr/>
          <p:nvPr/>
        </p:nvSpPr>
        <p:spPr>
          <a:xfrm>
            <a:off x="7191362" y="1273323"/>
            <a:ext cx="2383631"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47805923"/>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350" dirty="0" smtClean="0"/>
                        <a:t>□従業員全員への健診案内・受診勧奨</a:t>
                      </a:r>
                      <a:r>
                        <a:rPr lang="en-US" altLang="ja-JP" sz="1350" dirty="0" smtClean="0"/>
                        <a:t>+</a:t>
                      </a:r>
                      <a:r>
                        <a:rPr lang="ja-JP" altLang="en-US" sz="1350" dirty="0" smtClean="0"/>
                        <a:t>健診の必要性、受診義務の周知を行っているか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取組実施（開始）日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en-US" altLang="ja-JP" sz="1350" dirty="0" smtClean="0"/>
                        <a:t>2024</a:t>
                      </a:r>
                      <a:r>
                        <a:rPr kumimoji="1" lang="ja-JP" altLang="en-US" sz="1350" dirty="0" smtClean="0"/>
                        <a:t>年〇月〇日</a:t>
                      </a:r>
                      <a:endParaRPr kumimoji="1" lang="ja-JP" altLang="en-US" sz="1350"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smtClean="0"/>
                        <a:t>2024</a:t>
                      </a:r>
                      <a:r>
                        <a:rPr kumimoji="1" lang="ja-JP" altLang="en-US" sz="1350" dirty="0" smtClean="0"/>
                        <a:t>年○月○日、健康づくり担当者より健診の案内と共に必要性についてメールにて全従業員へ周知した。</a:t>
                      </a:r>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27" name="角丸四角形 26"/>
          <p:cNvSpPr/>
          <p:nvPr/>
        </p:nvSpPr>
        <p:spPr>
          <a:xfrm>
            <a:off x="5219700" y="0"/>
            <a:ext cx="1503829" cy="292500"/>
          </a:xfrm>
          <a:prstGeom prst="roundRect">
            <a:avLst/>
          </a:prstGeom>
          <a:solidFill>
            <a:schemeClr val="accent4">
              <a:lumMod val="20000"/>
              <a:lumOff val="80000"/>
            </a:schemeClr>
          </a:solidFill>
          <a:ln w="28575">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C000"/>
                </a:solidFill>
              </a:rPr>
              <a:t>使用例</a:t>
            </a:r>
            <a:endParaRPr kumimoji="1" lang="ja-JP" altLang="en-US" b="1" dirty="0">
              <a:solidFill>
                <a:srgbClr val="FFC000"/>
              </a:solidFill>
            </a:endParaRPr>
          </a:p>
        </p:txBody>
      </p:sp>
      <p:pic>
        <p:nvPicPr>
          <p:cNvPr id="3" name="図 2"/>
          <p:cNvPicPr>
            <a:picLocks noChangeAspect="1"/>
          </p:cNvPicPr>
          <p:nvPr/>
        </p:nvPicPr>
        <p:blipFill>
          <a:blip r:embed="rId3"/>
          <a:stretch>
            <a:fillRect/>
          </a:stretch>
        </p:blipFill>
        <p:spPr>
          <a:xfrm>
            <a:off x="593262" y="1927578"/>
            <a:ext cx="5807538" cy="7875467"/>
          </a:xfrm>
          <a:prstGeom prst="rect">
            <a:avLst/>
          </a:prstGeom>
        </p:spPr>
      </p:pic>
      <p:sp>
        <p:nvSpPr>
          <p:cNvPr id="7" name="角丸四角形吹き出し 6"/>
          <p:cNvSpPr/>
          <p:nvPr/>
        </p:nvSpPr>
        <p:spPr>
          <a:xfrm>
            <a:off x="-1935473" y="2448624"/>
            <a:ext cx="2383631" cy="792118"/>
          </a:xfrm>
          <a:prstGeom prst="wedgeRoundRectCallout">
            <a:avLst>
              <a:gd name="adj1" fmla="val 62400"/>
              <a:gd name="adj2" fmla="val 9908"/>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sym typeface="Wingdings" panose="05000000000000000000" pitchFamily="2" charset="2"/>
              </a:rPr>
              <a:t>評価対象箇所を赤枠</a:t>
            </a:r>
            <a:r>
              <a:rPr lang="ja-JP" altLang="en-US" sz="1400" dirty="0" smtClean="0">
                <a:solidFill>
                  <a:schemeClr val="tx1"/>
                </a:solidFill>
                <a:sym typeface="Wingdings" panose="05000000000000000000" pitchFamily="2" charset="2"/>
              </a:rPr>
              <a:t>で</a:t>
            </a:r>
            <a:r>
              <a:rPr lang="ja-JP" altLang="en-US" sz="1400" dirty="0">
                <a:solidFill>
                  <a:schemeClr val="tx1"/>
                </a:solidFill>
                <a:sym typeface="Wingdings" panose="05000000000000000000" pitchFamily="2" charset="2"/>
              </a:rPr>
              <a:t>囲んで</a:t>
            </a:r>
            <a:r>
              <a:rPr lang="ja-JP" altLang="en-US" sz="1400" dirty="0" smtClean="0">
                <a:solidFill>
                  <a:schemeClr val="tx1"/>
                </a:solidFill>
                <a:sym typeface="Wingdings" panose="05000000000000000000" pitchFamily="2" charset="2"/>
              </a:rPr>
              <a:t>ください。</a:t>
            </a:r>
            <a:endParaRPr lang="ja-JP" altLang="en-US" sz="1400" dirty="0">
              <a:solidFill>
                <a:schemeClr val="tx1"/>
              </a:solidFill>
            </a:endParaRPr>
          </a:p>
        </p:txBody>
      </p:sp>
      <p:sp>
        <p:nvSpPr>
          <p:cNvPr id="4" name="角丸四角形 3"/>
          <p:cNvSpPr/>
          <p:nvPr/>
        </p:nvSpPr>
        <p:spPr>
          <a:xfrm>
            <a:off x="-1574800" y="314310"/>
            <a:ext cx="1193800" cy="49849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accent5"/>
                </a:solidFill>
                <a:latin typeface="メイリオ" panose="020B0604030504040204" pitchFamily="50" charset="-128"/>
                <a:ea typeface="メイリオ" panose="020B0604030504040204" pitchFamily="50" charset="-128"/>
              </a:rPr>
              <a:t>印刷不要</a:t>
            </a:r>
            <a:endParaRPr kumimoji="1" lang="ja-JP" altLang="en-US" sz="1600" dirty="0">
              <a:solidFill>
                <a:schemeClr val="accent5"/>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6756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⑪従業員の日頃の飲み物に気を付けていますか？</a:t>
            </a:r>
            <a:endParaRPr lang="ja-JP" altLang="en-US" sz="1463" b="1" dirty="0">
              <a:solidFill>
                <a:schemeClr val="tx1"/>
              </a:solidFill>
              <a:latin typeface="+mn-ea"/>
            </a:endParaRPr>
          </a:p>
        </p:txBody>
      </p:sp>
      <p:sp>
        <p:nvSpPr>
          <p:cNvPr id="9" name="角丸四角形吹き出し 8"/>
          <p:cNvSpPr/>
          <p:nvPr/>
        </p:nvSpPr>
        <p:spPr>
          <a:xfrm>
            <a:off x="7217569" y="5428692"/>
            <a:ext cx="3190455" cy="2034425"/>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・ポスター掲示写真の場合は、</a:t>
            </a:r>
            <a:endParaRPr lang="en-US" altLang="ja-JP" sz="1400" dirty="0" smtClean="0">
              <a:solidFill>
                <a:schemeClr val="tx1"/>
              </a:solidFill>
            </a:endParaRPr>
          </a:p>
          <a:p>
            <a:r>
              <a:rPr lang="ja-JP" altLang="en-US" sz="1400" dirty="0">
                <a:solidFill>
                  <a:schemeClr val="tx1"/>
                </a:solidFill>
              </a:rPr>
              <a:t>掲示</a:t>
            </a:r>
            <a:r>
              <a:rPr lang="ja-JP" altLang="en-US" sz="1400" dirty="0" smtClean="0">
                <a:solidFill>
                  <a:schemeClr val="tx1"/>
                </a:solidFill>
              </a:rPr>
              <a:t>開始日（○年○月～）を補記</a:t>
            </a:r>
            <a:endParaRPr lang="en-US" altLang="ja-JP" sz="1400" dirty="0" smtClean="0">
              <a:solidFill>
                <a:schemeClr val="tx1"/>
              </a:solidFill>
            </a:endParaRPr>
          </a:p>
          <a:p>
            <a:endParaRPr lang="en-US" altLang="ja-JP" sz="1400" dirty="0" smtClean="0">
              <a:solidFill>
                <a:schemeClr val="tx1"/>
              </a:solidFill>
            </a:endParaRPr>
          </a:p>
          <a:p>
            <a:r>
              <a:rPr lang="ja-JP" altLang="en-US" sz="1400" dirty="0" smtClean="0">
                <a:solidFill>
                  <a:schemeClr val="tx1"/>
                </a:solidFill>
              </a:rPr>
              <a:t>・セミナー実施の場合は、セミナーの内容が確認できる資料（セミナー資料、動画研修のスクリーンショット等）もご提出ください。</a:t>
            </a:r>
            <a:endParaRPr lang="ja-JP" altLang="en-US" sz="1400" dirty="0">
              <a:solidFill>
                <a:schemeClr val="tx1"/>
              </a:solidFill>
            </a:endParaRPr>
          </a:p>
        </p:txBody>
      </p:sp>
      <p:sp>
        <p:nvSpPr>
          <p:cNvPr id="5" name="角丸四角形 4"/>
          <p:cNvSpPr/>
          <p:nvPr/>
        </p:nvSpPr>
        <p:spPr>
          <a:xfrm>
            <a:off x="7070465" y="3258951"/>
            <a:ext cx="3243429" cy="140717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水・お茶、自販機等の設置の場合は、</a:t>
            </a:r>
            <a:endParaRPr lang="en-US" altLang="ja-JP" sz="1400" dirty="0" smtClean="0">
              <a:solidFill>
                <a:schemeClr val="tx1"/>
              </a:solidFill>
            </a:endParaRPr>
          </a:p>
          <a:p>
            <a:r>
              <a:rPr kumimoji="1" lang="ja-JP" altLang="en-US" sz="1400" dirty="0" smtClean="0">
                <a:solidFill>
                  <a:schemeClr val="tx1"/>
                </a:solidFill>
              </a:rPr>
              <a:t>具体的な設置の目的（糖質の</a:t>
            </a:r>
            <a:r>
              <a:rPr lang="ja-JP" altLang="en-US" sz="1400" dirty="0" smtClean="0">
                <a:solidFill>
                  <a:schemeClr val="tx1"/>
                </a:solidFill>
              </a:rPr>
              <a:t>過剰摂取</a:t>
            </a:r>
            <a:r>
              <a:rPr kumimoji="1" lang="ja-JP" altLang="en-US" sz="1400" dirty="0" smtClean="0">
                <a:solidFill>
                  <a:schemeClr val="tx1"/>
                </a:solidFill>
              </a:rPr>
              <a:t>防止等）の周知まで行っている場合に評価の対象となります。</a:t>
            </a:r>
            <a:endParaRPr kumimoji="1" lang="ja-JP" altLang="en-US" sz="1400" dirty="0">
              <a:solidFill>
                <a:schemeClr val="tx1"/>
              </a:solidFill>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926466009"/>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□糖質の多い飲料、高カロリー飲料を飲み過ぎないような取組みを行っているか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en-US" altLang="ja-JP" dirty="0" smtClean="0"/>
                        <a:t>2024</a:t>
                      </a:r>
                      <a:r>
                        <a:rPr kumimoji="1" lang="ja-JP" altLang="en-US" dirty="0" smtClean="0"/>
                        <a:t>年〇月〇日</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smtClean="0"/>
                        <a:t>2024</a:t>
                      </a:r>
                      <a:r>
                        <a:rPr kumimoji="1" lang="ja-JP" altLang="en-US" sz="1350" dirty="0" smtClean="0"/>
                        <a:t>年○月○日、飲料に含まれている糖質の量および、糖質の少ない飲料摂取の勧奨について、回覧にて全従業員へ周知した。</a:t>
                      </a:r>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8" name="角丸四角形吹き出し 7"/>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pic>
        <p:nvPicPr>
          <p:cNvPr id="3" name="図 2"/>
          <p:cNvPicPr>
            <a:picLocks noChangeAspect="1"/>
          </p:cNvPicPr>
          <p:nvPr/>
        </p:nvPicPr>
        <p:blipFill>
          <a:blip r:embed="rId2"/>
          <a:stretch>
            <a:fillRect/>
          </a:stretch>
        </p:blipFill>
        <p:spPr>
          <a:xfrm>
            <a:off x="632775" y="1981367"/>
            <a:ext cx="5581650" cy="7877175"/>
          </a:xfrm>
          <a:prstGeom prst="rect">
            <a:avLst/>
          </a:prstGeom>
        </p:spPr>
      </p:pic>
      <p:sp>
        <p:nvSpPr>
          <p:cNvPr id="10" name="角丸四角形 9"/>
          <p:cNvSpPr/>
          <p:nvPr/>
        </p:nvSpPr>
        <p:spPr>
          <a:xfrm>
            <a:off x="5219700" y="0"/>
            <a:ext cx="1503829" cy="292500"/>
          </a:xfrm>
          <a:prstGeom prst="roundRect">
            <a:avLst/>
          </a:prstGeom>
          <a:solidFill>
            <a:schemeClr val="accent4">
              <a:lumMod val="20000"/>
              <a:lumOff val="80000"/>
            </a:schemeClr>
          </a:solidFill>
          <a:ln w="28575">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C000"/>
                </a:solidFill>
              </a:rPr>
              <a:t>使用例</a:t>
            </a:r>
            <a:endParaRPr kumimoji="1" lang="ja-JP" altLang="en-US" b="1" dirty="0">
              <a:solidFill>
                <a:srgbClr val="FFC000"/>
              </a:solidFill>
            </a:endParaRPr>
          </a:p>
        </p:txBody>
      </p:sp>
      <p:sp>
        <p:nvSpPr>
          <p:cNvPr id="12" name="角丸四角形 11"/>
          <p:cNvSpPr/>
          <p:nvPr/>
        </p:nvSpPr>
        <p:spPr>
          <a:xfrm>
            <a:off x="-1574800" y="314310"/>
            <a:ext cx="1193800" cy="49849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accent5"/>
                </a:solidFill>
                <a:latin typeface="メイリオ" panose="020B0604030504040204" pitchFamily="50" charset="-128"/>
                <a:ea typeface="メイリオ" panose="020B0604030504040204" pitchFamily="50" charset="-128"/>
              </a:rPr>
              <a:t>印刷不要</a:t>
            </a:r>
            <a:endParaRPr kumimoji="1" lang="ja-JP" altLang="en-US" sz="1600" dirty="0">
              <a:solidFill>
                <a:schemeClr val="accent5"/>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20804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⑪従業員の日頃の飲み物に気を付けていますか？</a:t>
            </a:r>
            <a:endParaRPr lang="ja-JP" altLang="en-US" sz="1463" b="1" dirty="0">
              <a:solidFill>
                <a:schemeClr val="tx1"/>
              </a:solidFill>
              <a:latin typeface="+mn-ea"/>
            </a:endParaRPr>
          </a:p>
        </p:txBody>
      </p:sp>
      <p:sp>
        <p:nvSpPr>
          <p:cNvPr id="9" name="角丸四角形吹き出し 8"/>
          <p:cNvSpPr/>
          <p:nvPr/>
        </p:nvSpPr>
        <p:spPr>
          <a:xfrm>
            <a:off x="7217569" y="5428692"/>
            <a:ext cx="3190455" cy="2034425"/>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・ポスター掲示写真の場合は、</a:t>
            </a:r>
            <a:endParaRPr lang="en-US" altLang="ja-JP" sz="1400" dirty="0" smtClean="0">
              <a:solidFill>
                <a:schemeClr val="tx1"/>
              </a:solidFill>
            </a:endParaRPr>
          </a:p>
          <a:p>
            <a:r>
              <a:rPr lang="ja-JP" altLang="en-US" sz="1400" dirty="0">
                <a:solidFill>
                  <a:schemeClr val="tx1"/>
                </a:solidFill>
              </a:rPr>
              <a:t>掲示</a:t>
            </a:r>
            <a:r>
              <a:rPr lang="ja-JP" altLang="en-US" sz="1400" dirty="0" smtClean="0">
                <a:solidFill>
                  <a:schemeClr val="tx1"/>
                </a:solidFill>
              </a:rPr>
              <a:t>開始日（○年○月～）を補記</a:t>
            </a:r>
            <a:endParaRPr lang="en-US" altLang="ja-JP" sz="1400" dirty="0" smtClean="0">
              <a:solidFill>
                <a:schemeClr val="tx1"/>
              </a:solidFill>
            </a:endParaRPr>
          </a:p>
          <a:p>
            <a:endParaRPr lang="en-US" altLang="ja-JP" sz="1400" dirty="0" smtClean="0">
              <a:solidFill>
                <a:schemeClr val="tx1"/>
              </a:solidFill>
            </a:endParaRPr>
          </a:p>
          <a:p>
            <a:r>
              <a:rPr lang="ja-JP" altLang="en-US" sz="1400" dirty="0" smtClean="0">
                <a:solidFill>
                  <a:schemeClr val="tx1"/>
                </a:solidFill>
              </a:rPr>
              <a:t>・セミナー実施の場合は、セミナーの内容が確認できる資料（セミナー資料、動画研修のスクリーンショット等）もご提出ください。</a:t>
            </a:r>
            <a:endParaRPr lang="ja-JP" altLang="en-US" sz="1400" dirty="0">
              <a:solidFill>
                <a:schemeClr val="tx1"/>
              </a:solidFill>
            </a:endParaRPr>
          </a:p>
        </p:txBody>
      </p:sp>
      <p:sp>
        <p:nvSpPr>
          <p:cNvPr id="5" name="角丸四角形 4"/>
          <p:cNvSpPr/>
          <p:nvPr/>
        </p:nvSpPr>
        <p:spPr>
          <a:xfrm>
            <a:off x="7070465" y="3258951"/>
            <a:ext cx="3243429" cy="140717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水・お茶、自販機等の設置の場合は、</a:t>
            </a:r>
            <a:endParaRPr lang="en-US" altLang="ja-JP" sz="1400" dirty="0" smtClean="0">
              <a:solidFill>
                <a:schemeClr val="tx1"/>
              </a:solidFill>
            </a:endParaRPr>
          </a:p>
          <a:p>
            <a:r>
              <a:rPr kumimoji="1" lang="ja-JP" altLang="en-US" sz="1400" dirty="0" smtClean="0">
                <a:solidFill>
                  <a:schemeClr val="tx1"/>
                </a:solidFill>
              </a:rPr>
              <a:t>具体的な設置の目的（糖質の</a:t>
            </a:r>
            <a:r>
              <a:rPr lang="ja-JP" altLang="en-US" sz="1400" dirty="0" smtClean="0">
                <a:solidFill>
                  <a:schemeClr val="tx1"/>
                </a:solidFill>
              </a:rPr>
              <a:t>過剰摂取</a:t>
            </a:r>
            <a:r>
              <a:rPr kumimoji="1" lang="ja-JP" altLang="en-US" sz="1400" dirty="0" smtClean="0">
                <a:solidFill>
                  <a:schemeClr val="tx1"/>
                </a:solidFill>
              </a:rPr>
              <a:t>防止等）の周知まで行っている場合に評価の対象となります。</a:t>
            </a:r>
            <a:endParaRPr kumimoji="1" lang="ja-JP" altLang="en-US" sz="1400" dirty="0">
              <a:solidFill>
                <a:schemeClr val="tx1"/>
              </a:solidFill>
            </a:endParaRPr>
          </a:p>
        </p:txBody>
      </p:sp>
      <p:graphicFrame>
        <p:nvGraphicFramePr>
          <p:cNvPr id="11" name="コンテンツ プレースホルダー 10"/>
          <p:cNvGraphicFramePr>
            <a:graphicFrameLocks/>
          </p:cNvGraphicFramePr>
          <p:nvPr>
            <p:extLst>
              <p:ext uri="{D42A27DB-BD31-4B8C-83A1-F6EECF244321}">
                <p14:modId xmlns:p14="http://schemas.microsoft.com/office/powerpoint/2010/main" val="1353895214"/>
              </p:ext>
            </p:extLst>
          </p:nvPr>
        </p:nvGraphicFramePr>
        <p:xfrm>
          <a:off x="0" y="314310"/>
          <a:ext cx="6858000" cy="147648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r>
                        <a:rPr lang="ja-JP" altLang="en-US" sz="1350" dirty="0" smtClean="0"/>
                        <a:t>□糖質の多い飲料、高カロリー飲料を飲み過ぎないような取組みを行っているか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dirty="0" smtClean="0"/>
                        <a:t>取組実施（開始）日</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dirty="0" smtClean="0"/>
                        <a:t>全事業場に</a:t>
                      </a:r>
                      <a:r>
                        <a:rPr kumimoji="1" lang="en-US" altLang="ja-JP" dirty="0" smtClean="0"/>
                        <a:t>2024</a:t>
                      </a:r>
                      <a:r>
                        <a:rPr kumimoji="1" lang="ja-JP" altLang="en-US" dirty="0" smtClean="0"/>
                        <a:t>年〇月〇日から掲示</a:t>
                      </a:r>
                      <a:endParaRPr kumimoji="1" lang="ja-JP" altLang="en-US"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dirty="0" smtClean="0"/>
                        <a:t>取組内容の説明</a:t>
                      </a:r>
                      <a:endParaRPr kumimoji="1" lang="ja-JP" altLang="en-US"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smtClean="0"/>
                        <a:t>2024</a:t>
                      </a:r>
                      <a:r>
                        <a:rPr kumimoji="1" lang="ja-JP" altLang="en-US" sz="1350" dirty="0" smtClean="0"/>
                        <a:t>年○月○日から継続して、飲料の糖質量に関するポスターを全ての事業場の冷蔵庫へ掲示している。</a:t>
                      </a:r>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8" name="角丸四角形吹き出し 7"/>
          <p:cNvSpPr/>
          <p:nvPr/>
        </p:nvSpPr>
        <p:spPr>
          <a:xfrm>
            <a:off x="7191362" y="1273323"/>
            <a:ext cx="2409838"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sp>
        <p:nvSpPr>
          <p:cNvPr id="10" name="角丸四角形 9"/>
          <p:cNvSpPr/>
          <p:nvPr/>
        </p:nvSpPr>
        <p:spPr>
          <a:xfrm>
            <a:off x="5219700" y="0"/>
            <a:ext cx="1503829" cy="292500"/>
          </a:xfrm>
          <a:prstGeom prst="roundRect">
            <a:avLst/>
          </a:prstGeom>
          <a:solidFill>
            <a:schemeClr val="accent4">
              <a:lumMod val="20000"/>
              <a:lumOff val="80000"/>
            </a:schemeClr>
          </a:solidFill>
          <a:ln w="28575">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C000"/>
                </a:solidFill>
              </a:rPr>
              <a:t>使用例</a:t>
            </a:r>
            <a:endParaRPr kumimoji="1" lang="ja-JP" altLang="en-US" b="1" dirty="0">
              <a:solidFill>
                <a:srgbClr val="FFC000"/>
              </a:solidFill>
            </a:endParaRPr>
          </a:p>
        </p:txBody>
      </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255297" y="3020718"/>
            <a:ext cx="4387762" cy="3290820"/>
          </a:xfrm>
          <a:prstGeom prst="rect">
            <a:avLst/>
          </a:prstGeom>
        </p:spPr>
      </p:pic>
      <p:sp>
        <p:nvSpPr>
          <p:cNvPr id="14" name="テキスト ボックス 13"/>
          <p:cNvSpPr txBox="1"/>
          <p:nvPr/>
        </p:nvSpPr>
        <p:spPr>
          <a:xfrm>
            <a:off x="0" y="2126296"/>
            <a:ext cx="1568181" cy="307777"/>
          </a:xfrm>
          <a:prstGeom prst="rect">
            <a:avLst/>
          </a:prstGeom>
          <a:noFill/>
        </p:spPr>
        <p:txBody>
          <a:bodyPr wrap="square" rtlCol="0">
            <a:spAutoFit/>
          </a:bodyPr>
          <a:lstStyle/>
          <a:p>
            <a:r>
              <a:rPr kumimoji="1" lang="ja-JP" altLang="en-US" sz="1400" dirty="0" smtClean="0">
                <a:latin typeface="游ゴシック" panose="020B0400000000000000" pitchFamily="50" charset="-128"/>
                <a:ea typeface="游ゴシック" panose="020B0400000000000000" pitchFamily="50" charset="-128"/>
                <a:cs typeface="メイリオ" panose="020B0604030504040204" pitchFamily="50" charset="-128"/>
              </a:rPr>
              <a:t>　</a:t>
            </a:r>
            <a:r>
              <a:rPr kumimoji="1" lang="en-US" altLang="ja-JP" sz="1400" dirty="0" smtClean="0">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1400" dirty="0" smtClean="0">
                <a:latin typeface="游ゴシック" panose="020B0400000000000000" pitchFamily="50" charset="-128"/>
                <a:ea typeface="游ゴシック" panose="020B0400000000000000" pitchFamily="50" charset="-128"/>
                <a:cs typeface="メイリオ" panose="020B0604030504040204" pitchFamily="50" charset="-128"/>
              </a:rPr>
              <a:t>本社</a:t>
            </a:r>
            <a:r>
              <a:rPr kumimoji="1" lang="en-US" altLang="ja-JP" sz="1400" dirty="0" smtClean="0">
                <a:latin typeface="游ゴシック" panose="020B0400000000000000" pitchFamily="50" charset="-128"/>
                <a:ea typeface="游ゴシック" panose="020B0400000000000000" pitchFamily="50" charset="-128"/>
                <a:cs typeface="メイリオ" panose="020B0604030504040204" pitchFamily="50" charset="-128"/>
              </a:rPr>
              <a:t>〉</a:t>
            </a:r>
            <a:endParaRPr kumimoji="1" lang="ja-JP" altLang="en-US" sz="1400" dirty="0">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15" name="テキスト ボックス 14"/>
          <p:cNvSpPr txBox="1"/>
          <p:nvPr/>
        </p:nvSpPr>
        <p:spPr>
          <a:xfrm>
            <a:off x="3583995" y="4634891"/>
            <a:ext cx="1929299" cy="307777"/>
          </a:xfrm>
          <a:prstGeom prst="rect">
            <a:avLst/>
          </a:prstGeom>
          <a:noFill/>
        </p:spPr>
        <p:txBody>
          <a:bodyPr wrap="square" rtlCol="0">
            <a:spAutoFit/>
          </a:bodyPr>
          <a:lstStyle/>
          <a:p>
            <a:r>
              <a:rPr kumimoji="1" lang="en-US" altLang="ja-JP" sz="1400" dirty="0" smtClean="0">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400" dirty="0" smtClean="0">
                <a:latin typeface="游ゴシック" panose="020B0400000000000000" pitchFamily="50" charset="-128"/>
                <a:ea typeface="游ゴシック" panose="020B0400000000000000" pitchFamily="50" charset="-128"/>
                <a:cs typeface="メイリオ" panose="020B0604030504040204" pitchFamily="50" charset="-128"/>
              </a:rPr>
              <a:t>○○支社</a:t>
            </a:r>
            <a:r>
              <a:rPr kumimoji="1" lang="en-US" altLang="ja-JP" sz="1400" dirty="0" smtClean="0">
                <a:latin typeface="游ゴシック" panose="020B0400000000000000" pitchFamily="50" charset="-128"/>
                <a:ea typeface="游ゴシック" panose="020B0400000000000000" pitchFamily="50" charset="-128"/>
                <a:cs typeface="メイリオ" panose="020B0604030504040204" pitchFamily="50" charset="-128"/>
              </a:rPr>
              <a:t>〉</a:t>
            </a:r>
            <a:endParaRPr kumimoji="1" lang="ja-JP" altLang="en-US" sz="1400" dirty="0">
              <a:latin typeface="游ゴシック" panose="020B0400000000000000" pitchFamily="50" charset="-128"/>
              <a:ea typeface="游ゴシック" panose="020B0400000000000000" pitchFamily="50" charset="-128"/>
              <a:cs typeface="メイリオ" panose="020B0604030504040204" pitchFamily="50" charset="-128"/>
            </a:endParaRPr>
          </a:p>
        </p:txBody>
      </p:sp>
      <p:pic>
        <p:nvPicPr>
          <p:cNvPr id="12" name="図 11"/>
          <p:cNvPicPr>
            <a:picLocks noChangeAspect="1"/>
          </p:cNvPicPr>
          <p:nvPr/>
        </p:nvPicPr>
        <p:blipFill rotWithShape="1">
          <a:blip r:embed="rId3" cstate="print">
            <a:extLst>
              <a:ext uri="{28A0092B-C50C-407E-A947-70E740481C1C}">
                <a14:useLocalDpi xmlns:a14="http://schemas.microsoft.com/office/drawing/2010/main" val="0"/>
              </a:ext>
            </a:extLst>
          </a:blip>
          <a:srcRect t="5264"/>
          <a:stretch/>
        </p:blipFill>
        <p:spPr>
          <a:xfrm>
            <a:off x="3204938" y="4941563"/>
            <a:ext cx="3518591" cy="4444484"/>
          </a:xfrm>
          <a:prstGeom prst="rect">
            <a:avLst/>
          </a:prstGeom>
        </p:spPr>
      </p:pic>
      <p:sp>
        <p:nvSpPr>
          <p:cNvPr id="16" name="角丸四角形 15"/>
          <p:cNvSpPr/>
          <p:nvPr/>
        </p:nvSpPr>
        <p:spPr>
          <a:xfrm>
            <a:off x="-1574800" y="314310"/>
            <a:ext cx="1193800" cy="49849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accent5"/>
                </a:solidFill>
                <a:latin typeface="メイリオ" panose="020B0604030504040204" pitchFamily="50" charset="-128"/>
                <a:ea typeface="メイリオ" panose="020B0604030504040204" pitchFamily="50" charset="-128"/>
              </a:rPr>
              <a:t>印刷不要</a:t>
            </a:r>
            <a:endParaRPr kumimoji="1" lang="ja-JP" altLang="en-US" sz="1600" dirty="0">
              <a:solidFill>
                <a:schemeClr val="accent5"/>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5027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吹き出し 4"/>
          <p:cNvSpPr/>
          <p:nvPr/>
        </p:nvSpPr>
        <p:spPr>
          <a:xfrm>
            <a:off x="7204062" y="2431213"/>
            <a:ext cx="2383631" cy="859620"/>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添付資料と併せてご提出ください。</a:t>
            </a:r>
            <a:endParaRPr lang="ja-JP" altLang="en-US" sz="1400"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27325748"/>
              </p:ext>
            </p:extLst>
          </p:nvPr>
        </p:nvGraphicFramePr>
        <p:xfrm>
          <a:off x="134389" y="529786"/>
          <a:ext cx="6562246" cy="3802855"/>
        </p:xfrm>
        <a:graphic>
          <a:graphicData uri="http://schemas.openxmlformats.org/drawingml/2006/table">
            <a:tbl>
              <a:tblPr firstCol="1" bandRow="1">
                <a:tableStyleId>{F5AB1C69-6EDB-4FF4-983F-18BD219EF322}</a:tableStyleId>
              </a:tblPr>
              <a:tblGrid>
                <a:gridCol w="1869223">
                  <a:extLst>
                    <a:ext uri="{9D8B030D-6E8A-4147-A177-3AD203B41FA5}">
                      <a16:colId xmlns:a16="http://schemas.microsoft.com/office/drawing/2014/main" val="914664523"/>
                    </a:ext>
                  </a:extLst>
                </a:gridCol>
                <a:gridCol w="4693023">
                  <a:extLst>
                    <a:ext uri="{9D8B030D-6E8A-4147-A177-3AD203B41FA5}">
                      <a16:colId xmlns:a16="http://schemas.microsoft.com/office/drawing/2014/main" val="2511664938"/>
                    </a:ext>
                  </a:extLst>
                </a:gridCol>
              </a:tblGrid>
              <a:tr h="802420">
                <a:tc>
                  <a:txBody>
                    <a:bodyPr/>
                    <a:lstStyle/>
                    <a:p>
                      <a:r>
                        <a:rPr kumimoji="1" lang="ja-JP" altLang="en-US" sz="1600" dirty="0" smtClean="0"/>
                        <a:t>事業所記号（保険証等の記号）</a:t>
                      </a:r>
                      <a:endParaRPr kumimoji="1" lang="en-US" altLang="ja-JP" sz="1600" dirty="0" smtClean="0"/>
                    </a:p>
                  </a:txBody>
                  <a:tcPr anchor="ctr"/>
                </a:tc>
                <a:tc>
                  <a:txBody>
                    <a:bodyPr/>
                    <a:lstStyle/>
                    <a:p>
                      <a:endParaRPr kumimoji="1" lang="ja-JP" altLang="en-US" sz="1600" dirty="0"/>
                    </a:p>
                  </a:txBody>
                  <a:tcPr anchor="ctr"/>
                </a:tc>
                <a:extLst>
                  <a:ext uri="{0D108BD9-81ED-4DB2-BD59-A6C34878D82A}">
                    <a16:rowId xmlns:a16="http://schemas.microsoft.com/office/drawing/2014/main" val="2658192555"/>
                  </a:ext>
                </a:extLst>
              </a:tr>
              <a:tr h="802420">
                <a:tc>
                  <a:txBody>
                    <a:bodyPr/>
                    <a:lstStyle/>
                    <a:p>
                      <a:r>
                        <a:rPr kumimoji="1" lang="ja-JP" altLang="en-US" sz="1600" dirty="0" smtClean="0"/>
                        <a:t>宣言番号（宣言の証に記載の登録番号）</a:t>
                      </a:r>
                      <a:endParaRPr kumimoji="1" lang="en-US" altLang="ja-JP" sz="1600" dirty="0" smtClean="0"/>
                    </a:p>
                  </a:txBody>
                  <a:tcPr anchor="ctr"/>
                </a:tc>
                <a:tc>
                  <a:txBody>
                    <a:bodyPr/>
                    <a:lstStyle/>
                    <a:p>
                      <a:endParaRPr kumimoji="1" lang="ja-JP" altLang="en-US" sz="1600" dirty="0"/>
                    </a:p>
                  </a:txBody>
                  <a:tcPr anchor="ctr"/>
                </a:tc>
                <a:extLst>
                  <a:ext uri="{0D108BD9-81ED-4DB2-BD59-A6C34878D82A}">
                    <a16:rowId xmlns:a16="http://schemas.microsoft.com/office/drawing/2014/main" val="2934844743"/>
                  </a:ext>
                </a:extLst>
              </a:tr>
              <a:tr h="802420">
                <a:tc>
                  <a:txBody>
                    <a:bodyPr/>
                    <a:lstStyle/>
                    <a:p>
                      <a:r>
                        <a:rPr kumimoji="1" lang="ja-JP" altLang="en-US" sz="1600" dirty="0" smtClean="0"/>
                        <a:t>事業所名</a:t>
                      </a:r>
                      <a:endParaRPr kumimoji="1" lang="ja-JP" altLang="en-US" sz="1600" dirty="0"/>
                    </a:p>
                  </a:txBody>
                  <a:tcPr anchor="ctr"/>
                </a:tc>
                <a:tc>
                  <a:txBody>
                    <a:bodyPr/>
                    <a:lstStyle/>
                    <a:p>
                      <a:endParaRPr kumimoji="1" lang="ja-JP" altLang="en-US" sz="1600" dirty="0"/>
                    </a:p>
                  </a:txBody>
                  <a:tcPr anchor="ctr"/>
                </a:tc>
                <a:extLst>
                  <a:ext uri="{0D108BD9-81ED-4DB2-BD59-A6C34878D82A}">
                    <a16:rowId xmlns:a16="http://schemas.microsoft.com/office/drawing/2014/main" val="3184456080"/>
                  </a:ext>
                </a:extLst>
              </a:tr>
              <a:tr h="700154">
                <a:tc rowSpan="2">
                  <a:txBody>
                    <a:bodyPr/>
                    <a:lstStyle/>
                    <a:p>
                      <a:r>
                        <a:rPr kumimoji="1" lang="ja-JP" altLang="en-US" sz="1600" dirty="0" smtClean="0"/>
                        <a:t>申請書に関する問い合わせ先</a:t>
                      </a:r>
                      <a:endParaRPr kumimoji="1" lang="en-US" altLang="ja-JP" sz="1600" dirty="0" smtClean="0"/>
                    </a:p>
                    <a:p>
                      <a:r>
                        <a:rPr kumimoji="1" lang="en-US" altLang="ja-JP" sz="1600" dirty="0" smtClean="0"/>
                        <a:t>(</a:t>
                      </a:r>
                      <a:r>
                        <a:rPr kumimoji="1" lang="ja-JP" altLang="en-US" sz="1600" dirty="0" smtClean="0"/>
                        <a:t>部署名、担当者名、連絡先電話番号等</a:t>
                      </a:r>
                      <a:r>
                        <a:rPr kumimoji="1" lang="en-US" altLang="ja-JP" sz="1600" dirty="0" smtClean="0"/>
                        <a:t>)</a:t>
                      </a:r>
                      <a:endParaRPr kumimoji="1" lang="ja-JP" altLang="en-US" sz="1600" dirty="0"/>
                    </a:p>
                  </a:txBody>
                  <a:tcPr anchor="ctr"/>
                </a:tc>
                <a:tc>
                  <a:txBody>
                    <a:bodyPr/>
                    <a:lstStyle/>
                    <a:p>
                      <a:endParaRPr kumimoji="1" lang="en-US" altLang="ja-JP" sz="1600" dirty="0" smtClean="0"/>
                    </a:p>
                  </a:txBody>
                  <a:tcPr anchor="ctr"/>
                </a:tc>
                <a:extLst>
                  <a:ext uri="{0D108BD9-81ED-4DB2-BD59-A6C34878D82A}">
                    <a16:rowId xmlns:a16="http://schemas.microsoft.com/office/drawing/2014/main" val="1850046012"/>
                  </a:ext>
                </a:extLst>
              </a:tr>
              <a:tr h="674901">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nchor="ctr"/>
                </a:tc>
                <a:extLst>
                  <a:ext uri="{0D108BD9-81ED-4DB2-BD59-A6C34878D82A}">
                    <a16:rowId xmlns:a16="http://schemas.microsoft.com/office/drawing/2014/main" val="3767809782"/>
                  </a:ext>
                </a:extLst>
              </a:tr>
            </a:tbl>
          </a:graphicData>
        </a:graphic>
      </p:graphicFrame>
      <p:sp>
        <p:nvSpPr>
          <p:cNvPr id="4" name="テキスト ボックス 3"/>
          <p:cNvSpPr txBox="1"/>
          <p:nvPr/>
        </p:nvSpPr>
        <p:spPr>
          <a:xfrm>
            <a:off x="1586753" y="160454"/>
            <a:ext cx="3669599" cy="369332"/>
          </a:xfrm>
          <a:prstGeom prst="rect">
            <a:avLst/>
          </a:prstGeom>
          <a:noFill/>
        </p:spPr>
        <p:txBody>
          <a:bodyPr wrap="square" rtlCol="0">
            <a:spAutoFit/>
          </a:bodyPr>
          <a:lstStyle/>
          <a:p>
            <a:r>
              <a:rPr lang="ja-JP" altLang="en-US" b="1" dirty="0" smtClean="0">
                <a:latin typeface="游ゴシック" panose="020B0400000000000000" pitchFamily="50" charset="-128"/>
                <a:ea typeface="游ゴシック" panose="020B0400000000000000" pitchFamily="50" charset="-128"/>
                <a:cs typeface="メイリオ" panose="020B0604030504040204" pitchFamily="50" charset="-128"/>
              </a:rPr>
              <a:t>銀の認定申請　添付資料（表紙）</a:t>
            </a:r>
            <a:endParaRPr kumimoji="1" lang="ja-JP" altLang="en-US" b="1" dirty="0">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7" name="角丸四角形吹き出し 6"/>
          <p:cNvSpPr/>
          <p:nvPr/>
        </p:nvSpPr>
        <p:spPr>
          <a:xfrm>
            <a:off x="-4266914" y="1566077"/>
            <a:ext cx="3893876" cy="758024"/>
          </a:xfrm>
          <a:prstGeom prst="wedgeRoundRectCallout">
            <a:avLst>
              <a:gd name="adj1" fmla="val 56722"/>
              <a:gd name="adj2" fmla="val -26757"/>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健康企業宣言システムにログインいただくと宣言の証（</a:t>
            </a:r>
            <a:r>
              <a:rPr lang="en-US" altLang="ja-JP" sz="1400" dirty="0" smtClean="0">
                <a:solidFill>
                  <a:schemeClr val="tx1"/>
                </a:solidFill>
                <a:sym typeface="Wingdings" panose="05000000000000000000" pitchFamily="2" charset="2"/>
              </a:rPr>
              <a:t>PDF</a:t>
            </a:r>
            <a:r>
              <a:rPr lang="ja-JP" altLang="en-US" sz="1400" dirty="0" smtClean="0">
                <a:solidFill>
                  <a:schemeClr val="tx1"/>
                </a:solidFill>
                <a:sym typeface="Wingdings" panose="05000000000000000000" pitchFamily="2" charset="2"/>
              </a:rPr>
              <a:t>）を確認することが可能です。</a:t>
            </a:r>
            <a:endParaRPr lang="ja-JP" altLang="en-US" sz="1400" dirty="0">
              <a:solidFill>
                <a:schemeClr val="tx1"/>
              </a:solidFill>
              <a:sym typeface="Wingdings" panose="05000000000000000000" pitchFamily="2" charset="2"/>
            </a:endParaRPr>
          </a:p>
        </p:txBody>
      </p:sp>
    </p:spTree>
    <p:extLst>
      <p:ext uri="{BB962C8B-B14F-4D97-AF65-F5344CB8AC3E}">
        <p14:creationId xmlns:p14="http://schemas.microsoft.com/office/powerpoint/2010/main" val="747433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①従業員の皆様は健診を</a:t>
            </a:r>
            <a:r>
              <a:rPr lang="en-US" altLang="ja-JP" sz="1463" b="1" dirty="0" smtClean="0">
                <a:solidFill>
                  <a:schemeClr val="tx1"/>
                </a:solidFill>
                <a:latin typeface="+mn-ea"/>
              </a:rPr>
              <a:t>100</a:t>
            </a:r>
            <a:r>
              <a:rPr lang="ja-JP" altLang="en-US" sz="1463" b="1" dirty="0" smtClean="0">
                <a:solidFill>
                  <a:schemeClr val="tx1"/>
                </a:solidFill>
                <a:latin typeface="+mn-ea"/>
              </a:rPr>
              <a:t>％受診していますか？</a:t>
            </a:r>
            <a:endParaRPr lang="ja-JP" altLang="en-US" sz="1463" b="1" dirty="0">
              <a:solidFill>
                <a:schemeClr val="tx1"/>
              </a:solidFill>
              <a:latin typeface="+mn-ea"/>
            </a:endParaRPr>
          </a:p>
        </p:txBody>
      </p:sp>
      <p:sp>
        <p:nvSpPr>
          <p:cNvPr id="5" name="角丸四角形吹き出し 4"/>
          <p:cNvSpPr/>
          <p:nvPr/>
        </p:nvSpPr>
        <p:spPr>
          <a:xfrm>
            <a:off x="7191362" y="1493615"/>
            <a:ext cx="2383631"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2731925986"/>
              </p:ext>
            </p:extLst>
          </p:nvPr>
        </p:nvGraphicFramePr>
        <p:xfrm>
          <a:off x="0" y="314310"/>
          <a:ext cx="6858000" cy="117930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350" dirty="0" smtClean="0"/>
                        <a:t>□定期健診等の受診率</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smtClean="0"/>
                        <a:t>健保組合より提供を受けた点数（受診率）と異なる点数にて申請するため、健診受診者リスト（雇用時健診等、健保の補助を利用せずに受診した者）を提出</a:t>
                      </a:r>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0" name="テキスト ボックス 9"/>
          <p:cNvSpPr txBox="1"/>
          <p:nvPr/>
        </p:nvSpPr>
        <p:spPr>
          <a:xfrm>
            <a:off x="123187" y="2078186"/>
            <a:ext cx="6600825" cy="7017306"/>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smtClean="0">
                <a:solidFill>
                  <a:schemeClr val="bg1">
                    <a:lumMod val="75000"/>
                  </a:schemeClr>
                </a:solidFill>
              </a:rPr>
              <a:t>定期健診等対象者リスト</a:t>
            </a:r>
            <a:endParaRPr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smtClean="0">
                <a:solidFill>
                  <a:schemeClr val="bg1">
                    <a:lumMod val="75000"/>
                  </a:schemeClr>
                </a:solidFill>
              </a:rPr>
              <a:t>定期健診等受診者リスト</a:t>
            </a: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7" name="角丸四角形吹き出し 6"/>
          <p:cNvSpPr/>
          <p:nvPr/>
        </p:nvSpPr>
        <p:spPr>
          <a:xfrm>
            <a:off x="7191362" y="146250"/>
            <a:ext cx="3889014" cy="1023644"/>
          </a:xfrm>
          <a:prstGeom prst="wedgeRoundRectCallout">
            <a:avLst>
              <a:gd name="adj1" fmla="val -58820"/>
              <a:gd name="adj2" fmla="val 25548"/>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rPr>
              <a:t>健保から提供した点数</a:t>
            </a:r>
            <a:r>
              <a:rPr lang="en-US" altLang="ja-JP" b="1" dirty="0" smtClean="0">
                <a:solidFill>
                  <a:schemeClr val="tx1"/>
                </a:solidFill>
              </a:rPr>
              <a:t>(</a:t>
            </a:r>
            <a:r>
              <a:rPr lang="ja-JP" altLang="en-US" b="1" dirty="0" smtClean="0">
                <a:solidFill>
                  <a:schemeClr val="tx1"/>
                </a:solidFill>
              </a:rPr>
              <a:t>受診率</a:t>
            </a:r>
            <a:r>
              <a:rPr lang="en-US" altLang="ja-JP" b="1" dirty="0" smtClean="0">
                <a:solidFill>
                  <a:schemeClr val="tx1"/>
                </a:solidFill>
              </a:rPr>
              <a:t>)</a:t>
            </a:r>
            <a:r>
              <a:rPr lang="ja-JP" altLang="en-US" b="1" dirty="0" smtClean="0">
                <a:solidFill>
                  <a:schemeClr val="tx1"/>
                </a:solidFill>
              </a:rPr>
              <a:t>と自己採点点数が変わらない場合は、添付資料の提出は不要です。</a:t>
            </a:r>
            <a:endParaRPr lang="ja-JP" altLang="en-US" b="1" dirty="0">
              <a:solidFill>
                <a:schemeClr val="tx1"/>
              </a:solidFill>
            </a:endParaRPr>
          </a:p>
        </p:txBody>
      </p:sp>
    </p:spTree>
    <p:extLst>
      <p:ext uri="{BB962C8B-B14F-4D97-AF65-F5344CB8AC3E}">
        <p14:creationId xmlns:p14="http://schemas.microsoft.com/office/powerpoint/2010/main" val="1040252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②</a:t>
            </a:r>
            <a:r>
              <a:rPr lang="en-US" altLang="ja-JP" sz="1463" b="1" dirty="0" smtClean="0">
                <a:solidFill>
                  <a:schemeClr val="tx1"/>
                </a:solidFill>
                <a:latin typeface="+mn-ea"/>
              </a:rPr>
              <a:t>40</a:t>
            </a:r>
            <a:r>
              <a:rPr lang="ja-JP" altLang="en-US" sz="1463" b="1" dirty="0" smtClean="0">
                <a:solidFill>
                  <a:schemeClr val="tx1"/>
                </a:solidFill>
                <a:latin typeface="+mn-ea"/>
              </a:rPr>
              <a:t>歳以上の従業員は健診を</a:t>
            </a:r>
            <a:r>
              <a:rPr lang="en-US" altLang="ja-JP" sz="1463" b="1" dirty="0" smtClean="0">
                <a:solidFill>
                  <a:schemeClr val="tx1"/>
                </a:solidFill>
                <a:latin typeface="+mn-ea"/>
              </a:rPr>
              <a:t>100</a:t>
            </a:r>
            <a:r>
              <a:rPr lang="ja-JP" altLang="en-US" sz="1463" b="1" dirty="0" smtClean="0">
                <a:solidFill>
                  <a:schemeClr val="tx1"/>
                </a:solidFill>
                <a:latin typeface="+mn-ea"/>
              </a:rPr>
              <a:t>％受診していますか？</a:t>
            </a:r>
            <a:endParaRPr lang="ja-JP" altLang="en-US" sz="1463" b="1" dirty="0">
              <a:solidFill>
                <a:schemeClr val="tx1"/>
              </a:solidFill>
              <a:latin typeface="+mn-ea"/>
            </a:endParaRPr>
          </a:p>
        </p:txBody>
      </p:sp>
      <p:sp>
        <p:nvSpPr>
          <p:cNvPr id="5" name="角丸四角形吹き出し 4"/>
          <p:cNvSpPr/>
          <p:nvPr/>
        </p:nvSpPr>
        <p:spPr>
          <a:xfrm>
            <a:off x="7191362" y="1273323"/>
            <a:ext cx="2383631"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3353972868"/>
              </p:ext>
            </p:extLst>
          </p:nvPr>
        </p:nvGraphicFramePr>
        <p:xfrm>
          <a:off x="0" y="314310"/>
          <a:ext cx="6858000" cy="1179305"/>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350" dirty="0" smtClean="0"/>
                        <a:t>□特定健康診査の受診率</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smtClean="0"/>
                        <a:t>健保組合より提供を受けた点数（受診率）と異なる点数にて申請するため、健</a:t>
                      </a:r>
                      <a:r>
                        <a:rPr kumimoji="1" lang="ja-JP" altLang="en-US" sz="1350" smtClean="0"/>
                        <a:t>診結果の写し（</a:t>
                      </a:r>
                      <a:r>
                        <a:rPr kumimoji="1" lang="ja-JP" altLang="en-US" sz="1350" dirty="0" smtClean="0"/>
                        <a:t>雇用時健診等、健保の補助を利用せずに受診した者）を提出</a:t>
                      </a:r>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0" name="テキスト ボックス 9"/>
          <p:cNvSpPr txBox="1"/>
          <p:nvPr/>
        </p:nvSpPr>
        <p:spPr>
          <a:xfrm>
            <a:off x="123187" y="2078186"/>
            <a:ext cx="6600825" cy="7017306"/>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定期健診等対象者リスト</a:t>
            </a:r>
            <a:endParaRPr lang="en-US" altLang="ja-JP" dirty="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定期健診等受診者リスト</a:t>
            </a: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8" name="角丸四角形吹き出し 7"/>
          <p:cNvSpPr/>
          <p:nvPr/>
        </p:nvSpPr>
        <p:spPr>
          <a:xfrm>
            <a:off x="7191362" y="146250"/>
            <a:ext cx="3889014" cy="1023644"/>
          </a:xfrm>
          <a:prstGeom prst="wedgeRoundRectCallout">
            <a:avLst>
              <a:gd name="adj1" fmla="val -58820"/>
              <a:gd name="adj2" fmla="val 25548"/>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rPr>
              <a:t>健保から提供した点数</a:t>
            </a:r>
            <a:r>
              <a:rPr lang="en-US" altLang="ja-JP" b="1" dirty="0" smtClean="0">
                <a:solidFill>
                  <a:schemeClr val="tx1"/>
                </a:solidFill>
              </a:rPr>
              <a:t>(</a:t>
            </a:r>
            <a:r>
              <a:rPr lang="ja-JP" altLang="en-US" b="1" dirty="0" smtClean="0">
                <a:solidFill>
                  <a:schemeClr val="tx1"/>
                </a:solidFill>
              </a:rPr>
              <a:t>受診率</a:t>
            </a:r>
            <a:r>
              <a:rPr lang="en-US" altLang="ja-JP" b="1" dirty="0" smtClean="0">
                <a:solidFill>
                  <a:schemeClr val="tx1"/>
                </a:solidFill>
              </a:rPr>
              <a:t>)</a:t>
            </a:r>
            <a:r>
              <a:rPr lang="ja-JP" altLang="en-US" b="1" dirty="0" smtClean="0">
                <a:solidFill>
                  <a:schemeClr val="tx1"/>
                </a:solidFill>
              </a:rPr>
              <a:t>と自己採点点数が変わらない場合は、添付資料の提出は不要です。</a:t>
            </a:r>
            <a:endParaRPr lang="ja-JP" altLang="en-US" b="1" dirty="0">
              <a:solidFill>
                <a:schemeClr val="tx1"/>
              </a:solidFill>
            </a:endParaRPr>
          </a:p>
        </p:txBody>
      </p:sp>
    </p:spTree>
    <p:extLst>
      <p:ext uri="{BB962C8B-B14F-4D97-AF65-F5344CB8AC3E}">
        <p14:creationId xmlns:p14="http://schemas.microsoft.com/office/powerpoint/2010/main" val="1864543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47200" cy="2925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63" b="1" dirty="0" smtClean="0">
                <a:solidFill>
                  <a:schemeClr val="tx1"/>
                </a:solidFill>
                <a:latin typeface="+mn-ea"/>
              </a:rPr>
              <a:t>③健診の必要性を従業員へ周知していますか？</a:t>
            </a:r>
            <a:endParaRPr lang="ja-JP" altLang="en-US" sz="1463" b="1" dirty="0">
              <a:solidFill>
                <a:schemeClr val="tx1"/>
              </a:solidFill>
              <a:latin typeface="+mn-ea"/>
            </a:endParaRPr>
          </a:p>
        </p:txBody>
      </p:sp>
      <p:sp>
        <p:nvSpPr>
          <p:cNvPr id="5" name="角丸四角形吹き出し 4"/>
          <p:cNvSpPr/>
          <p:nvPr/>
        </p:nvSpPr>
        <p:spPr>
          <a:xfrm>
            <a:off x="7191362" y="1273323"/>
            <a:ext cx="2383631" cy="1416089"/>
          </a:xfrm>
          <a:prstGeom prst="wedgeRoundRectCallout">
            <a:avLst>
              <a:gd name="adj1" fmla="val -60019"/>
              <a:gd name="adj2" fmla="val -35672"/>
              <a:gd name="adj3" fmla="val 16667"/>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sym typeface="Wingdings" panose="05000000000000000000" pitchFamily="2" charset="2"/>
              </a:rPr>
              <a:t>事業所</a:t>
            </a:r>
            <a:r>
              <a:rPr lang="ja-JP" altLang="en-US" sz="1400" dirty="0">
                <a:solidFill>
                  <a:schemeClr val="tx1"/>
                </a:solidFill>
                <a:sym typeface="Wingdings" panose="05000000000000000000" pitchFamily="2" charset="2"/>
              </a:rPr>
              <a:t>にて添付された資料の内容について詳しくご説明ください。</a:t>
            </a:r>
            <a:endParaRPr lang="en-US" altLang="ja-JP" sz="1400" dirty="0">
              <a:solidFill>
                <a:schemeClr val="tx1"/>
              </a:solidFill>
              <a:sym typeface="Wingdings" panose="05000000000000000000" pitchFamily="2" charset="2"/>
            </a:endParaRPr>
          </a:p>
          <a:p>
            <a:r>
              <a:rPr lang="ja-JP" altLang="en-US" sz="1400" dirty="0">
                <a:solidFill>
                  <a:schemeClr val="tx1"/>
                </a:solidFill>
              </a:rPr>
              <a:t>（ご自由に文言を変えてください。）</a:t>
            </a:r>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2846401724"/>
              </p:ext>
            </p:extLst>
          </p:nvPr>
        </p:nvGraphicFramePr>
        <p:xfrm>
          <a:off x="0" y="314310"/>
          <a:ext cx="6858000" cy="1577754"/>
        </p:xfrm>
        <a:graphic>
          <a:graphicData uri="http://schemas.openxmlformats.org/drawingml/2006/table">
            <a:tbl>
              <a:tblPr firstRow="1" bandRow="1">
                <a:tableStyleId>{F2DE63D5-997A-4646-A377-4702673A728D}</a:tableStyleId>
              </a:tblPr>
              <a:tblGrid>
                <a:gridCol w="1960216">
                  <a:extLst>
                    <a:ext uri="{9D8B030D-6E8A-4147-A177-3AD203B41FA5}">
                      <a16:colId xmlns:a16="http://schemas.microsoft.com/office/drawing/2014/main" val="1436464368"/>
                    </a:ext>
                  </a:extLst>
                </a:gridCol>
                <a:gridCol w="4897784">
                  <a:extLst>
                    <a:ext uri="{9D8B030D-6E8A-4147-A177-3AD203B41FA5}">
                      <a16:colId xmlns:a16="http://schemas.microsoft.com/office/drawing/2014/main" val="3199215877"/>
                    </a:ext>
                  </a:extLst>
                </a:gridCol>
              </a:tblGrid>
              <a:tr h="36617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350" dirty="0" smtClean="0"/>
                        <a:t>□従業員全員への健診案内・受診勧奨</a:t>
                      </a:r>
                      <a:r>
                        <a:rPr lang="en-US" altLang="ja-JP" sz="1350" dirty="0" smtClean="0"/>
                        <a:t>+</a:t>
                      </a:r>
                      <a:r>
                        <a:rPr lang="ja-JP" altLang="en-US" sz="1350" dirty="0" smtClean="0"/>
                        <a:t>健診の必要性、受診義務の周知を行っているか</a:t>
                      </a:r>
                    </a:p>
                  </a:txBody>
                  <a:tcPr anchor="ctr"/>
                </a:tc>
                <a:tc hMerge="1">
                  <a:txBody>
                    <a:bodyPr/>
                    <a:lstStyle/>
                    <a:p>
                      <a:endParaRPr kumimoji="1" lang="ja-JP" altLang="en-US" dirty="0"/>
                    </a:p>
                  </a:txBody>
                  <a:tcPr/>
                </a:tc>
                <a:extLst>
                  <a:ext uri="{0D108BD9-81ED-4DB2-BD59-A6C34878D82A}">
                    <a16:rowId xmlns:a16="http://schemas.microsoft.com/office/drawing/2014/main" val="144217523"/>
                  </a:ext>
                </a:extLst>
              </a:tr>
              <a:tr h="269888">
                <a:tc>
                  <a:txBody>
                    <a:bodyPr/>
                    <a:lstStyle/>
                    <a:p>
                      <a:r>
                        <a:rPr kumimoji="1" lang="ja-JP" altLang="en-US" sz="1350" dirty="0" smtClean="0"/>
                        <a:t>取組実施（開始）日</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r>
                        <a:rPr kumimoji="1" lang="ja-JP" altLang="en-US" sz="1350" dirty="0" smtClean="0"/>
                        <a:t>　年　月　日</a:t>
                      </a:r>
                      <a:endParaRPr kumimoji="1" lang="ja-JP" altLang="en-US" sz="1350" dirty="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1650850360"/>
                  </a:ext>
                </a:extLst>
              </a:tr>
              <a:tr h="813131">
                <a:tc>
                  <a:txBody>
                    <a:bodyPr/>
                    <a:lstStyle/>
                    <a:p>
                      <a:r>
                        <a:rPr kumimoji="1" lang="ja-JP" altLang="en-US" sz="1350" dirty="0" smtClean="0"/>
                        <a:t>取組内容の説明</a:t>
                      </a:r>
                      <a:endParaRPr kumimoji="1" lang="ja-JP" altLang="en-US" sz="1350" dirty="0"/>
                    </a:p>
                  </a:txBody>
                  <a:tcPr anchor="ctr">
                    <a:lnR w="12700" cap="flat" cmpd="sng" algn="ctr">
                      <a:solidFill>
                        <a:schemeClr val="bg2">
                          <a:lumMod val="90000"/>
                        </a:schemeClr>
                      </a:solidFill>
                      <a:prstDash val="solid"/>
                      <a:round/>
                      <a:headEnd type="none" w="med" len="med"/>
                      <a:tailEnd type="none" w="med" len="med"/>
                    </a:ln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smtClean="0"/>
                        <a:t>○年○月○日、健康づくり担当者より健診の案内と共に必要性についてメールにて全従業員へ周知した。</a:t>
                      </a: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smtClean="0"/>
                    </a:p>
                  </a:txBody>
                  <a:tcPr>
                    <a:lnL w="12700" cap="flat" cmpd="sng" algn="ctr">
                      <a:solidFill>
                        <a:schemeClr val="bg2">
                          <a:lumMod val="90000"/>
                        </a:schemeClr>
                      </a:solidFill>
                      <a:prstDash val="solid"/>
                      <a:round/>
                      <a:headEnd type="none" w="med" len="med"/>
                      <a:tailEnd type="none" w="med" len="med"/>
                    </a:lnL>
                  </a:tcPr>
                </a:tc>
                <a:extLst>
                  <a:ext uri="{0D108BD9-81ED-4DB2-BD59-A6C34878D82A}">
                    <a16:rowId xmlns:a16="http://schemas.microsoft.com/office/drawing/2014/main" val="4112169517"/>
                  </a:ext>
                </a:extLst>
              </a:tr>
            </a:tbl>
          </a:graphicData>
        </a:graphic>
      </p:graphicFrame>
      <p:sp>
        <p:nvSpPr>
          <p:cNvPr id="10" name="テキスト ボックス 9"/>
          <p:cNvSpPr txBox="1"/>
          <p:nvPr/>
        </p:nvSpPr>
        <p:spPr>
          <a:xfrm>
            <a:off x="123187" y="2078186"/>
            <a:ext cx="6600825" cy="7571303"/>
          </a:xfrm>
          <a:prstGeom prst="rect">
            <a:avLst/>
          </a:prstGeom>
          <a:noFill/>
          <a:ln>
            <a:solidFill>
              <a:schemeClr val="bg1">
                <a:lumMod val="75000"/>
              </a:schemeClr>
            </a:solidFill>
            <a:prstDash val="dash"/>
          </a:ln>
        </p:spPr>
        <p:txBody>
          <a:bodyPr wrap="square" rtlCol="0">
            <a:spAutoFit/>
          </a:bodyPr>
          <a:lstStyle/>
          <a:p>
            <a:r>
              <a:rPr kumimoji="1" lang="ja-JP" altLang="en-US" dirty="0" smtClean="0">
                <a:solidFill>
                  <a:schemeClr val="bg1">
                    <a:lumMod val="75000"/>
                  </a:schemeClr>
                </a:solidFill>
              </a:rPr>
              <a:t>以下を確認できる資料を貼り付けてください</a:t>
            </a:r>
            <a:endParaRPr kumimoji="1"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取組実施（開始）日</a:t>
            </a:r>
            <a:endParaRPr kumimoji="1" lang="en-US" altLang="ja-JP" dirty="0" smtClean="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取組</a:t>
            </a:r>
            <a:r>
              <a:rPr lang="ja-JP" altLang="en-US" dirty="0" smtClean="0">
                <a:solidFill>
                  <a:schemeClr val="bg1">
                    <a:lumMod val="75000"/>
                  </a:schemeClr>
                </a:solidFill>
              </a:rPr>
              <a:t>内容</a:t>
            </a:r>
            <a:endParaRPr lang="en-US" altLang="ja-JP" dirty="0" smtClean="0">
              <a:solidFill>
                <a:schemeClr val="bg1">
                  <a:lumMod val="75000"/>
                </a:schemeClr>
              </a:solidFill>
            </a:endParaRPr>
          </a:p>
          <a:p>
            <a:pPr marL="285750" indent="-285750">
              <a:buFont typeface="Arial" panose="020B0604020202020204" pitchFamily="34" charset="0"/>
              <a:buChar char="•"/>
            </a:pPr>
            <a:r>
              <a:rPr kumimoji="1" lang="ja-JP" altLang="en-US" dirty="0" smtClean="0">
                <a:solidFill>
                  <a:schemeClr val="bg1">
                    <a:lumMod val="75000"/>
                  </a:schemeClr>
                </a:solidFill>
              </a:rPr>
              <a:t>周知対象者</a:t>
            </a: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a:p>
            <a:pPr marL="285750" indent="-285750">
              <a:buFont typeface="Arial" panose="020B0604020202020204" pitchFamily="34" charset="0"/>
              <a:buChar char="•"/>
            </a:pPr>
            <a:endParaRPr lang="en-US" altLang="ja-JP" dirty="0">
              <a:solidFill>
                <a:schemeClr val="bg1">
                  <a:lumMod val="75000"/>
                </a:schemeClr>
              </a:solidFill>
            </a:endParaRPr>
          </a:p>
          <a:p>
            <a:pPr marL="285750" indent="-285750">
              <a:buFont typeface="Arial" panose="020B0604020202020204" pitchFamily="34" charset="0"/>
              <a:buChar char="•"/>
            </a:pPr>
            <a:endParaRPr kumimoji="1" lang="en-US" altLang="ja-JP" dirty="0" smtClean="0">
              <a:solidFill>
                <a:schemeClr val="bg1">
                  <a:lumMod val="75000"/>
                </a:schemeClr>
              </a:solidFill>
            </a:endParaRPr>
          </a:p>
        </p:txBody>
      </p:sp>
      <p:sp>
        <p:nvSpPr>
          <p:cNvPr id="6" name="角丸四角形吹き出し 5"/>
          <p:cNvSpPr/>
          <p:nvPr/>
        </p:nvSpPr>
        <p:spPr>
          <a:xfrm>
            <a:off x="7425250" y="3539564"/>
            <a:ext cx="4892256" cy="2283012"/>
          </a:xfrm>
          <a:prstGeom prst="wedgeRoundRectCallout">
            <a:avLst>
              <a:gd name="adj1" fmla="val -58820"/>
              <a:gd name="adj2" fmla="val 13783"/>
              <a:gd name="adj3" fmla="val 16667"/>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rPr>
              <a:t>【</a:t>
            </a:r>
            <a:r>
              <a:rPr lang="ja-JP" altLang="en-US" sz="1400" dirty="0" smtClean="0">
                <a:solidFill>
                  <a:schemeClr val="tx1"/>
                </a:solidFill>
              </a:rPr>
              <a:t>①②⑤以外 各項目共通</a:t>
            </a:r>
            <a:r>
              <a:rPr lang="en-US" altLang="ja-JP" sz="1400" dirty="0" smtClean="0">
                <a:solidFill>
                  <a:schemeClr val="tx1"/>
                </a:solidFill>
              </a:rPr>
              <a:t>】</a:t>
            </a:r>
          </a:p>
          <a:p>
            <a:r>
              <a:rPr lang="ja-JP" altLang="en-US" sz="1400" dirty="0" smtClean="0">
                <a:solidFill>
                  <a:schemeClr val="tx1"/>
                </a:solidFill>
              </a:rPr>
              <a:t>毎年定期的に取組みを実施している場合で、直近の取組実施月が申請月から</a:t>
            </a:r>
            <a:r>
              <a:rPr lang="en-US" altLang="ja-JP" sz="1400" dirty="0" smtClean="0">
                <a:solidFill>
                  <a:schemeClr val="tx1"/>
                </a:solidFill>
              </a:rPr>
              <a:t>6</a:t>
            </a:r>
            <a:r>
              <a:rPr lang="ja-JP" altLang="en-US" sz="1400" dirty="0" smtClean="0">
                <a:solidFill>
                  <a:schemeClr val="tx1"/>
                </a:solidFill>
              </a:rPr>
              <a:t>か月以内の場合は、直近</a:t>
            </a:r>
            <a:r>
              <a:rPr lang="en-US" altLang="ja-JP" sz="1400" dirty="0" smtClean="0">
                <a:solidFill>
                  <a:schemeClr val="tx1"/>
                </a:solidFill>
              </a:rPr>
              <a:t>2</a:t>
            </a:r>
            <a:r>
              <a:rPr lang="ja-JP" altLang="en-US" sz="1400" dirty="0" smtClean="0">
                <a:solidFill>
                  <a:schemeClr val="tx1"/>
                </a:solidFill>
              </a:rPr>
              <a:t>年分の資料をご提出ください。</a:t>
            </a:r>
            <a:endParaRPr lang="en-US" altLang="ja-JP" sz="1400" dirty="0" smtClean="0">
              <a:solidFill>
                <a:schemeClr val="tx1"/>
              </a:solidFill>
            </a:endParaRPr>
          </a:p>
          <a:p>
            <a:endParaRPr lang="en-US" altLang="ja-JP" sz="1400" dirty="0">
              <a:solidFill>
                <a:schemeClr val="tx1"/>
              </a:solidFill>
            </a:endParaRPr>
          </a:p>
          <a:p>
            <a:r>
              <a:rPr lang="ja-JP" altLang="en-US" sz="1400" dirty="0" smtClean="0">
                <a:solidFill>
                  <a:schemeClr val="tx1"/>
                </a:solidFill>
              </a:rPr>
              <a:t>例）取組み実施月：毎年</a:t>
            </a:r>
            <a:r>
              <a:rPr lang="en-US" altLang="ja-JP" sz="1400" dirty="0" smtClean="0">
                <a:solidFill>
                  <a:schemeClr val="tx1"/>
                </a:solidFill>
              </a:rPr>
              <a:t>4</a:t>
            </a:r>
            <a:r>
              <a:rPr lang="ja-JP" altLang="en-US" sz="1400" dirty="0" smtClean="0">
                <a:solidFill>
                  <a:schemeClr val="tx1"/>
                </a:solidFill>
              </a:rPr>
              <a:t>月</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申請月：</a:t>
            </a:r>
            <a:r>
              <a:rPr lang="en-US" altLang="ja-JP" sz="1400" dirty="0">
                <a:solidFill>
                  <a:schemeClr val="tx1"/>
                </a:solidFill>
              </a:rPr>
              <a:t>8</a:t>
            </a:r>
            <a:r>
              <a:rPr lang="ja-JP" altLang="en-US" sz="1400" dirty="0" smtClean="0">
                <a:solidFill>
                  <a:schemeClr val="tx1"/>
                </a:solidFill>
              </a:rPr>
              <a:t>月</a:t>
            </a:r>
            <a:endParaRPr lang="en-US" altLang="ja-JP" sz="1400" dirty="0" smtClean="0">
              <a:solidFill>
                <a:schemeClr val="tx1"/>
              </a:solidFill>
            </a:endParaRPr>
          </a:p>
          <a:p>
            <a:pPr marL="540000" indent="-1080000"/>
            <a:r>
              <a:rPr lang="ja-JP" altLang="en-US" sz="1400" dirty="0">
                <a:solidFill>
                  <a:schemeClr val="tx1"/>
                </a:solidFill>
              </a:rPr>
              <a:t>　</a:t>
            </a:r>
            <a:r>
              <a:rPr lang="ja-JP" altLang="en-US" sz="1400" dirty="0" smtClean="0">
                <a:solidFill>
                  <a:schemeClr val="tx1"/>
                </a:solidFill>
              </a:rPr>
              <a:t>　➡直近分のみだと取組期間</a:t>
            </a:r>
            <a:r>
              <a:rPr lang="en-US" altLang="ja-JP" sz="1400" dirty="0" smtClean="0">
                <a:solidFill>
                  <a:schemeClr val="tx1"/>
                </a:solidFill>
              </a:rPr>
              <a:t>6</a:t>
            </a:r>
            <a:r>
              <a:rPr lang="ja-JP" altLang="en-US" sz="1400" dirty="0">
                <a:solidFill>
                  <a:schemeClr val="tx1"/>
                </a:solidFill>
              </a:rPr>
              <a:t>か</a:t>
            </a:r>
            <a:r>
              <a:rPr lang="ja-JP" altLang="en-US" sz="1400" dirty="0" smtClean="0">
                <a:solidFill>
                  <a:schemeClr val="tx1"/>
                </a:solidFill>
              </a:rPr>
              <a:t>月未満となるため、直近</a:t>
            </a:r>
            <a:r>
              <a:rPr lang="en-US" altLang="ja-JP" sz="1400" dirty="0" smtClean="0">
                <a:solidFill>
                  <a:schemeClr val="tx1"/>
                </a:solidFill>
              </a:rPr>
              <a:t>2</a:t>
            </a:r>
            <a:r>
              <a:rPr lang="ja-JP" altLang="en-US" sz="1400" dirty="0" smtClean="0">
                <a:solidFill>
                  <a:schemeClr val="tx1"/>
                </a:solidFill>
              </a:rPr>
              <a:t>年分の取組実績資料を添付　　</a:t>
            </a:r>
            <a:endParaRPr lang="ja-JP" altLang="en-US" sz="1400" dirty="0">
              <a:solidFill>
                <a:schemeClr val="tx1"/>
              </a:solidFill>
            </a:endParaRPr>
          </a:p>
        </p:txBody>
      </p:sp>
    </p:spTree>
    <p:extLst>
      <p:ext uri="{BB962C8B-B14F-4D97-AF65-F5344CB8AC3E}">
        <p14:creationId xmlns:p14="http://schemas.microsoft.com/office/powerpoint/2010/main" val="35779526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952</TotalTime>
  <Words>3825</Words>
  <Application>Microsoft Office PowerPoint</Application>
  <PresentationFormat>A4 210 x 297 mm</PresentationFormat>
  <Paragraphs>866</Paragraphs>
  <Slides>28</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28</vt:i4>
      </vt:variant>
    </vt:vector>
  </HeadingPairs>
  <TitlesOfParts>
    <vt:vector size="36"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洪　瑛志</dc:creator>
  <cp:lastModifiedBy>洪　瑛志</cp:lastModifiedBy>
  <cp:revision>121</cp:revision>
  <dcterms:created xsi:type="dcterms:W3CDTF">2022-10-04T05:14:12Z</dcterms:created>
  <dcterms:modified xsi:type="dcterms:W3CDTF">2025-02-27T01:36:04Z</dcterms:modified>
</cp:coreProperties>
</file>