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85" r:id="rId2"/>
    <p:sldId id="283" r:id="rId3"/>
    <p:sldId id="284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205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城 由貴" initials="大城" lastIdx="1" clrIdx="0">
    <p:extLst>
      <p:ext uri="{19B8F6BF-5375-455C-9EA6-DF929625EA0E}">
        <p15:presenceInfo xmlns:p15="http://schemas.microsoft.com/office/powerpoint/2012/main" userId="S-1-5-21-3552043092-2804328495-2295389631-19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EE"/>
    <a:srgbClr val="D7F6FD"/>
    <a:srgbClr val="F5A893"/>
    <a:srgbClr val="DEF8DC"/>
    <a:srgbClr val="7FE577"/>
    <a:srgbClr val="4DDA42"/>
    <a:srgbClr val="6EE165"/>
    <a:srgbClr val="00EE6C"/>
    <a:srgbClr val="C7F4C4"/>
    <a:srgbClr val="88E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9" autoAdjust="0"/>
    <p:restoredTop sz="92666" autoAdjust="0"/>
  </p:normalViewPr>
  <p:slideViewPr>
    <p:cSldViewPr snapToGrid="0" showGuides="1">
      <p:cViewPr varScale="1">
        <p:scale>
          <a:sx n="117" d="100"/>
          <a:sy n="117" d="100"/>
        </p:scale>
        <p:origin x="1062" y="84"/>
      </p:cViewPr>
      <p:guideLst>
        <p:guide orient="horz" pos="220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C07C1B1-8730-4555-A137-B12AB6C42981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1"/>
            <a:ext cx="5445125" cy="39131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8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8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BC58CE95-7E9B-47B3-BEF9-1B4995F65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40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すべての項目を共同利用する場合はこちらをご利用ください。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8CE95-7E9B-47B3-BEF9-1B4995F657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54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共同利用する項目のうち「登録状況」・「ウォーキングラリー」のみ共同利用する場合はこちらをご利用ください。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8CE95-7E9B-47B3-BEF9-1B4995F657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37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9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06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99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53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0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7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673681"/>
            <a:ext cx="9906000" cy="1843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673681"/>
            <a:ext cx="3343275" cy="184319"/>
          </a:xfrm>
        </p:spPr>
        <p:txBody>
          <a:bodyPr/>
          <a:lstStyle>
            <a:lvl1pPr>
              <a:defRPr sz="800" b="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altLang="ja-JP" dirty="0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Fiscal 2017 1</a:t>
            </a:r>
            <a:r>
              <a:rPr lang="en-US" altLang="ja-JP" baseline="30000" dirty="0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st</a:t>
            </a:r>
            <a:r>
              <a:rPr lang="ja-JP" altLang="en-US" baseline="30000" dirty="0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dirty="0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ITS Collabo Health</a:t>
            </a:r>
            <a:endParaRPr lang="ja-JP" altLang="en-US" dirty="0" smtClean="0">
              <a:latin typeface="Broadway" panose="04040905080B02020502" pitchFamily="82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673681"/>
            <a:ext cx="2228850" cy="184319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33E2D799-BE62-42FE-BD66-E83C2A25805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000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921" y="6492875"/>
            <a:ext cx="3343275" cy="365125"/>
          </a:xfrm>
        </p:spPr>
        <p:txBody>
          <a:bodyPr/>
          <a:lstStyle/>
          <a:p>
            <a:r>
              <a:rPr lang="en-US" altLang="ja-JP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Fiscal 2017 1st</a:t>
            </a:r>
            <a:r>
              <a:rPr lang="ja-JP" altLang="en-US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ITS Collabo Health</a:t>
            </a:r>
            <a:endParaRPr lang="ja-JP" altLang="en-US" dirty="0" smtClean="0">
              <a:latin typeface="Broadway" panose="04040905080B02020502" pitchFamily="82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07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86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Fiscal 2017 1st</a:t>
            </a:r>
            <a:r>
              <a:rPr kumimoji="1" lang="ja-JP" altLang="en-US" smtClean="0"/>
              <a:t>　　</a:t>
            </a:r>
            <a:r>
              <a:rPr kumimoji="1" lang="en-US" altLang="ja-JP" smtClean="0"/>
              <a:t>ITS Collabo Health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Fiscal 2017 1st</a:t>
            </a:r>
            <a:r>
              <a:rPr lang="ja-JP" altLang="en-US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mtClean="0">
                <a:latin typeface="Broadway" panose="04040905080B02020502" pitchFamily="82" charset="0"/>
                <a:ea typeface="メイリオ" panose="020B0604030504040204" pitchFamily="50" charset="-128"/>
                <a:cs typeface="メイリオ" panose="020B0604030504040204" pitchFamily="50" charset="-128"/>
              </a:rPr>
              <a:t>ITS Collabo Health</a:t>
            </a:r>
            <a:endParaRPr lang="ja-JP" altLang="en-US" dirty="0" smtClean="0">
              <a:latin typeface="Broadway" panose="04040905080B02020502" pitchFamily="82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2D799-BE62-42FE-BD66-E83C2A25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22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7759" y="142215"/>
            <a:ext cx="8867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『</a:t>
            </a:r>
            <a:r>
              <a:rPr lang="ja-JP" altLang="en-US" sz="2000" dirty="0" smtClean="0"/>
              <a:t>コラボヘルス</a:t>
            </a:r>
            <a:r>
              <a:rPr lang="ja-JP" altLang="en-US" sz="2000" dirty="0"/>
              <a:t>推進の</a:t>
            </a:r>
            <a:r>
              <a:rPr lang="ja-JP" altLang="en-US" sz="2000" dirty="0" smtClean="0"/>
              <a:t>お知らせ</a:t>
            </a:r>
            <a:r>
              <a:rPr lang="en-US" altLang="ja-JP" sz="2000" dirty="0"/>
              <a:t>』</a:t>
            </a:r>
            <a:r>
              <a:rPr lang="ja-JP" altLang="en-US" sz="2000" dirty="0" err="1" smtClean="0"/>
              <a:t>の提</a:t>
            </a:r>
            <a:r>
              <a:rPr lang="ja-JP" altLang="en-US" sz="2000" dirty="0" smtClean="0"/>
              <a:t>出について</a:t>
            </a:r>
            <a:endParaRPr kumimoji="1" lang="en-US" altLang="ja-JP" sz="20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34310" y="2111603"/>
            <a:ext cx="9590716" cy="4499433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「日々の記録」もしくは「健康年齢」のどちらかを除く場合⇒</a:t>
            </a:r>
            <a:r>
              <a:rPr lang="ja-JP" altLang="en-US" dirty="0" smtClean="0">
                <a:solidFill>
                  <a:srgbClr val="FF0000"/>
                </a:solidFill>
              </a:rPr>
              <a:t>２ページ目を以下のように修正ください</a:t>
            </a:r>
            <a:endParaRPr lang="ja-JP" altLang="en-US" sz="1600" dirty="0">
              <a:solidFill>
                <a:srgbClr val="FF0000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5659" y="1383387"/>
            <a:ext cx="9589367" cy="527499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「日々の記録」「健康年齢」どちらも除く場合⇒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３ページ目をご利用ください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30911" y="2719455"/>
            <a:ext cx="4941164" cy="3652675"/>
            <a:chOff x="230911" y="2567149"/>
            <a:chExt cx="4941164" cy="3652675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997" y="2567149"/>
              <a:ext cx="4819377" cy="3652675"/>
            </a:xfrm>
            <a:prstGeom prst="rect">
              <a:avLst/>
            </a:prstGeom>
          </p:spPr>
        </p:pic>
        <p:sp>
          <p:nvSpPr>
            <p:cNvPr id="9" name="角丸四角形 8"/>
            <p:cNvSpPr/>
            <p:nvPr/>
          </p:nvSpPr>
          <p:spPr>
            <a:xfrm>
              <a:off x="230911" y="3714750"/>
              <a:ext cx="4941164" cy="1247775"/>
            </a:xfrm>
            <a:prstGeom prst="round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2038350" y="4962525"/>
              <a:ext cx="723900" cy="31432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4248628" y="5476874"/>
              <a:ext cx="771047" cy="24304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1620002" y="5762624"/>
              <a:ext cx="732673" cy="24304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角丸四角形吹き出し 12"/>
          <p:cNvSpPr/>
          <p:nvPr/>
        </p:nvSpPr>
        <p:spPr>
          <a:xfrm>
            <a:off x="5867400" y="3273768"/>
            <a:ext cx="3619500" cy="981075"/>
          </a:xfrm>
          <a:prstGeom prst="wedgeRoundRectCallout">
            <a:avLst>
              <a:gd name="adj1" fmla="val -63728"/>
              <a:gd name="adj2" fmla="val 597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「日々の記録」のみ除く場合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表ごと</a:t>
            </a:r>
            <a:r>
              <a:rPr lang="ja-JP" altLang="en-US" dirty="0"/>
              <a:t>削除してください</a:t>
            </a:r>
            <a:endParaRPr kumimoji="1" lang="ja-JP" altLang="en-US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5867400" y="4601975"/>
            <a:ext cx="3619500" cy="1343025"/>
          </a:xfrm>
          <a:prstGeom prst="wedgeRoundRectCallout">
            <a:avLst>
              <a:gd name="adj1" fmla="val -66096"/>
              <a:gd name="adj2" fmla="val 34132"/>
              <a:gd name="adj3" fmla="val 16667"/>
            </a:avLst>
          </a:prstGeom>
          <a:solidFill>
            <a:srgbClr val="F5A89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「健康年齢」のみ除く場合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赤枠の３か所を削除してください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598800"/>
            <a:ext cx="2228850" cy="365125"/>
          </a:xfrm>
        </p:spPr>
        <p:txBody>
          <a:bodyPr/>
          <a:lstStyle/>
          <a:p>
            <a:fld id="{33E2D799-BE62-42FE-BD66-E83C2A25805C}" type="slidenum"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fld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35659" y="658303"/>
            <a:ext cx="9589367" cy="527499"/>
          </a:xfrm>
          <a:prstGeom prst="rect">
            <a:avLst/>
          </a:prstGeom>
          <a:solidFill>
            <a:srgbClr val="FFD5EE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全ての項目</a:t>
            </a:r>
            <a:r>
              <a:rPr lang="ja-JP" altLang="en-US" dirty="0">
                <a:solidFill>
                  <a:schemeClr val="tx1"/>
                </a:solidFill>
              </a:rPr>
              <a:t>を共同利用する</a:t>
            </a:r>
            <a:r>
              <a:rPr lang="ja-JP" altLang="en-US" dirty="0" smtClean="0">
                <a:solidFill>
                  <a:schemeClr val="tx1"/>
                </a:solidFill>
              </a:rPr>
              <a:t>場合⇒</a:t>
            </a:r>
            <a:r>
              <a:rPr lang="ja-JP" altLang="en-US" dirty="0" smtClean="0">
                <a:solidFill>
                  <a:srgbClr val="FF0000"/>
                </a:solidFill>
              </a:rPr>
              <a:t>２ページ目</a:t>
            </a:r>
            <a:r>
              <a:rPr lang="ja-JP" altLang="en-US" dirty="0">
                <a:solidFill>
                  <a:srgbClr val="FF0000"/>
                </a:solidFill>
              </a:rPr>
              <a:t>をご利用ください。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38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6545" y="44248"/>
            <a:ext cx="4733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○○○○○○○○○○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関東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ソフトウェア健康保険組合</a:t>
            </a:r>
          </a:p>
          <a:p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4599" y="697109"/>
            <a:ext cx="4357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コラボヘルス推進のお知らせ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6545" y="1128256"/>
            <a:ext cx="4868637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｢従業員の健康寿命の延伸｣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目指すべく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健保組合との連携（コラボヘルス）をより一層推進し、効率的かつ効果的な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に向けて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Pep Up</a:t>
            </a:r>
            <a:r>
              <a:rPr lang="ja-JP" altLang="en-US" sz="1200" kern="1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r>
              <a:rPr lang="ja-JP" altLang="ja-JP" sz="1200" kern="1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kern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lang="ja-JP" altLang="ja-JP" sz="1200" kern="1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健保組合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で共有・活用することとなりますので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  <a:r>
              <a:rPr lang="ja-JP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情報の保護に関する法律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条第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の規定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に基づき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とおりお知らせします。</a:t>
            </a:r>
            <a:endParaRPr lang="en-US" altLang="ja-JP" sz="3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91952" y="139193"/>
            <a:ext cx="4729682" cy="1903186"/>
          </a:xfrm>
          <a:prstGeom prst="rect">
            <a:avLst/>
          </a:prstGeom>
          <a:solidFill>
            <a:srgbClr val="DEF8D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44000" tIns="144000" rIns="144000" bIns="72000" anchor="ctr" anchorCtr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個人情報の保護に関する法律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年法律第</a:t>
            </a:r>
            <a:r>
              <a:rPr lang="en-US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号）抄</a:t>
            </a:r>
            <a:endParaRPr lang="ja-JP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（第三者提供の制限）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b="1" kern="1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</a:t>
            </a:r>
            <a:endParaRPr lang="ja-JP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>
              <a:lnSpc>
                <a:spcPts val="1200"/>
              </a:lnSpc>
            </a:pP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　次に掲げる場合において、当該個人データの提供を受ける者は、前各項の規定の適用については、</a:t>
            </a:r>
            <a:r>
              <a:rPr lang="ja-JP" altLang="ja-JP" sz="900" u="sng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第三者に該当しない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ものとする。</a:t>
            </a:r>
            <a:endParaRPr lang="ja-JP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－中略－</a:t>
            </a:r>
            <a: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　特定の者との間で共同して利用される個人データが当該特定の者に提供される場合であって、その旨並びに共同して利用される個人データの項目、共同して利用する者の範囲、利用する者の利用目的</a:t>
            </a:r>
            <a:r>
              <a:rPr lang="ja-JP" altLang="en-US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並びに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当該個人データの管理について責任を有する者の氏名又は名称</a:t>
            </a:r>
            <a:r>
              <a:rPr lang="ja-JP" altLang="en-US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及び住所並びに法人にあっては、その代表者の氏名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について、あらかじめ、本人に通知し、又は本人が容易に知り得る状態に置いているとき。</a:t>
            </a:r>
            <a:endParaRPr lang="en-US" altLang="ja-JP" sz="9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223894"/>
              </p:ext>
            </p:extLst>
          </p:nvPr>
        </p:nvGraphicFramePr>
        <p:xfrm>
          <a:off x="98881" y="3754139"/>
          <a:ext cx="4854119" cy="118114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85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582">
                <a:tc>
                  <a:txBody>
                    <a:bodyPr/>
                    <a:lstStyle/>
                    <a:p>
                      <a:pPr algn="just"/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日々の記録データの共有による健康課題対策・支援</a:t>
                      </a:r>
                      <a:endParaRPr kumimoji="1" lang="ja-JP" altLang="en-US" sz="11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：氏名、被保険者番号、歩数、睡眠時間、体重、血圧、計測元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「日々の記録」に連携された健康情報を共有・活用し、健康経営を推進</a:t>
                      </a:r>
                      <a:endParaRPr kumimoji="0" lang="en-US" altLang="ja-JP" sz="110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します。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56862"/>
              </p:ext>
            </p:extLst>
          </p:nvPr>
        </p:nvGraphicFramePr>
        <p:xfrm>
          <a:off x="94908" y="5014309"/>
          <a:ext cx="4856654" cy="121033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856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64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ウォーキングラリーデータ・健康年齢の共有による健康づくりの推進</a:t>
                      </a:r>
                      <a:endParaRPr kumimoji="1" lang="ja-JP" altLang="en-US" sz="11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：氏名、被保険者番号、ニックネーム、チーム情報、</a:t>
                      </a:r>
                      <a:endParaRPr kumimoji="0" lang="en-US" altLang="ja-JP" sz="110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合計歩数、平均歩数、</a:t>
                      </a: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Fitbit/</a:t>
                      </a:r>
                      <a:r>
                        <a:rPr kumimoji="0" lang="en-US" altLang="ja-JP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garmin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連携有無、エントリー状況、健康年齢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ウォーキングラリー・健康年齢の結果情報を共有・活用し、健康経営を</a:t>
                      </a:r>
                      <a:endParaRPr kumimoji="0" lang="en-US" altLang="ja-JP" sz="110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推進します。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051254"/>
              </p:ext>
            </p:extLst>
          </p:nvPr>
        </p:nvGraphicFramePr>
        <p:xfrm>
          <a:off x="98881" y="2561554"/>
          <a:ext cx="4854119" cy="110781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85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71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登録状況の共有による登録・利用勧奨</a:t>
                      </a:r>
                      <a:endParaRPr kumimoji="1" lang="ja-JP" altLang="en-US" sz="11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：氏名、被保険者番号、生年月日、本人確認用コード資格取得日、資格喪失日、登録状況、最終ログイン日時</a:t>
                      </a: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71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登録状況を共有し、</a:t>
                      </a: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Pep Up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の登録・利用の勧奨に活用します。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69558"/>
              </p:ext>
            </p:extLst>
          </p:nvPr>
        </p:nvGraphicFramePr>
        <p:xfrm>
          <a:off x="98881" y="2195733"/>
          <a:ext cx="9722753" cy="290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986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517">
                <a:tc>
                  <a:txBody>
                    <a:bodyPr/>
                    <a:lstStyle/>
                    <a:p>
                      <a:pPr algn="ctr"/>
                      <a:r>
                        <a:rPr kumimoji="0" lang="ja-JP" alt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事業目的及び内容</a:t>
                      </a:r>
                      <a:endParaRPr kumimoji="1" lang="ja-JP" altLang="en-US" sz="12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E57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ja-JP" altLang="en-US" sz="12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健康経営の推進</a:t>
                      </a:r>
                      <a:r>
                        <a:rPr kumimoji="0" lang="ja-JP" alt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および被保険者の健康管理・維持・増進を目的に、下記の事業を実施します。</a:t>
                      </a: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610831" y="6270331"/>
            <a:ext cx="9017106" cy="391628"/>
          </a:xfrm>
          <a:prstGeom prst="rect">
            <a:avLst/>
          </a:prstGeom>
          <a:solidFill>
            <a:srgbClr val="DEF8DC"/>
          </a:solidFill>
        </p:spPr>
        <p:txBody>
          <a:bodyPr wrap="square" lIns="180000" tIns="108000" rIns="180000" bIns="36000" anchor="ctr" anchorCtr="0">
            <a:spAutoFit/>
          </a:bodyPr>
          <a:lstStyle/>
          <a:p>
            <a:pPr algn="just"/>
            <a:r>
              <a:rPr lang="ja-JP" altLang="en-US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本事業の事業内容及び目的に沿った利用範囲内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のみ使用し、人事評価等に用いられることは一切ありません。上記の目的以外で使用された場合は、責任者及び違反者に罰則が課せられます。なお、本事業でのデータ共有について同意されない場合は、事業所又は健保組合健康管理部までお申し出ください。</a:t>
            </a:r>
          </a:p>
        </p:txBody>
      </p:sp>
      <p:pic>
        <p:nvPicPr>
          <p:cNvPr id="12" name="図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46" y="6262125"/>
            <a:ext cx="318770" cy="280035"/>
          </a:xfrm>
          <a:prstGeom prst="rect">
            <a:avLst/>
          </a:prstGeom>
        </p:spPr>
      </p:pic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962301"/>
              </p:ext>
            </p:extLst>
          </p:nvPr>
        </p:nvGraphicFramePr>
        <p:xfrm>
          <a:off x="5119384" y="2561554"/>
          <a:ext cx="4702250" cy="125851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5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125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93051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共同利用する者の範囲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E5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462">
                <a:tc>
                  <a:txBody>
                    <a:bodyPr/>
                    <a:lstStyle/>
                    <a:p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株式会社○○○○○○○○○○○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人事グループ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（****）****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関東ＩＴソフトウェア健康保険組合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総務事務局健康管理部の役職員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5925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5340</a:t>
                      </a:r>
                      <a:endParaRPr kumimoji="0" lang="ja-JP" altLang="en-US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06239"/>
              </p:ext>
            </p:extLst>
          </p:nvPr>
        </p:nvGraphicFramePr>
        <p:xfrm>
          <a:off x="5119384" y="3935474"/>
          <a:ext cx="4702250" cy="110331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5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125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9102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該当個人データの管理について責任を有する者の氏名又は名称及び住所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E5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9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氏名又は名称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事業所住所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（****）****</a:t>
                      </a:r>
                      <a:endParaRPr kumimoji="0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常務理事　近藤 紀一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東京都新宿区百人町</a:t>
                      </a:r>
                      <a: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2-27-6</a:t>
                      </a:r>
                      <a:endParaRPr kumimoji="0" lang="ja-JP" altLang="en-US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5925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5300</a:t>
                      </a: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530103"/>
              </p:ext>
            </p:extLst>
          </p:nvPr>
        </p:nvGraphicFramePr>
        <p:xfrm>
          <a:off x="5119384" y="5154200"/>
          <a:ext cx="4702250" cy="89367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5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125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8486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  <a:endParaRPr kumimoji="1" lang="ja-JP" altLang="en-US" sz="105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E7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株式会社○○○○○○○○○○○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関東ＩＴソフトウェア健康保険組合</a:t>
                      </a: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理事長　東尾</a:t>
                      </a:r>
                      <a:r>
                        <a:rPr kumimoji="1" lang="ja-JP" altLang="en-US" sz="105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公彦 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0" y="6714565"/>
            <a:ext cx="9906000" cy="143435"/>
          </a:xfrm>
          <a:prstGeom prst="rect">
            <a:avLst/>
          </a:prstGeom>
          <a:solidFill>
            <a:srgbClr val="4DDA4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/>
          <a:srcRect l="20972" t="24758" r="8898" b="21007"/>
          <a:stretch/>
        </p:blipFill>
        <p:spPr>
          <a:xfrm>
            <a:off x="4079637" y="105675"/>
            <a:ext cx="797442" cy="616688"/>
          </a:xfrm>
          <a:prstGeom prst="rect">
            <a:avLst/>
          </a:prstGeom>
        </p:spPr>
      </p:pic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677150" y="6603719"/>
            <a:ext cx="2228850" cy="365125"/>
          </a:xfrm>
        </p:spPr>
        <p:txBody>
          <a:bodyPr/>
          <a:lstStyle/>
          <a:p>
            <a:fld id="{33E2D799-BE62-42FE-BD66-E83C2A25805C}" type="slidenum"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fld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35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6545" y="44248"/>
            <a:ext cx="4733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○○○○○○○○○○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関東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ソフトウェア健康保険組合</a:t>
            </a:r>
          </a:p>
          <a:p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4599" y="697109"/>
            <a:ext cx="4357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コラボヘルス推進のお知らせ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6545" y="1128256"/>
            <a:ext cx="4868637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ja-JP" altLang="en-US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2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｢従業員の健康寿命の延伸｣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目指すべく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健保組合との連携（コラボヘルス）をより一層推進し、効率的かつ効果的な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に向けて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Pep Up</a:t>
            </a:r>
            <a:r>
              <a:rPr lang="ja-JP" altLang="en-US" sz="1200" kern="1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r>
              <a:rPr lang="ja-JP" altLang="ja-JP" sz="1200" kern="1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kern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lang="ja-JP" altLang="ja-JP" sz="1200" kern="1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健保組合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で共有・活用することとなりますので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</a:t>
            </a:r>
            <a:r>
              <a:rPr lang="ja-JP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情報の保護に関する法律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条第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の規定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に基づき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とおりお知らせします。</a:t>
            </a:r>
            <a:endParaRPr lang="en-US" altLang="ja-JP" sz="3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91952" y="139193"/>
            <a:ext cx="4729682" cy="1903186"/>
          </a:xfrm>
          <a:prstGeom prst="rect">
            <a:avLst/>
          </a:prstGeom>
          <a:solidFill>
            <a:srgbClr val="DEF8D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44000" tIns="144000" rIns="144000" bIns="72000" anchor="ctr" anchorCtr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個人情報の保護に関する法律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年法律第</a:t>
            </a:r>
            <a:r>
              <a:rPr lang="en-US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号）抄</a:t>
            </a:r>
            <a:endParaRPr lang="ja-JP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（第三者提供の制限）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b="1" kern="1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</a:t>
            </a:r>
            <a:endParaRPr lang="ja-JP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>
              <a:lnSpc>
                <a:spcPts val="1200"/>
              </a:lnSpc>
            </a:pP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　次に掲げる場合において、当該個人データの提供を受ける者は、前各項の規定の適用については、</a:t>
            </a:r>
            <a:r>
              <a:rPr lang="ja-JP" altLang="ja-JP" sz="900" u="sng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第三者に該当しない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ものとする。</a:t>
            </a:r>
            <a:endParaRPr lang="ja-JP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－中略－</a:t>
            </a:r>
            <a: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　特定の者との間で共同して利用される個人データが当該特定の者に提供される場合であって、その旨並びに共同して利用される個人データの項目、共同して利用する者の範囲、利用する者の利用目的</a:t>
            </a:r>
            <a:r>
              <a:rPr lang="ja-JP" altLang="en-US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並びに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当該個人データの管理について責任を有する者の氏名又は名称</a:t>
            </a:r>
            <a:r>
              <a:rPr lang="ja-JP" altLang="en-US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及び住所並びに法人にあっては、その代表者の氏名</a:t>
            </a:r>
            <a:r>
              <a:rPr lang="ja-JP" altLang="ja-JP" sz="900" kern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について、あらかじめ、本人に通知し、又は本人が容易に知り得る状態に置いているとき。</a:t>
            </a:r>
            <a:endParaRPr lang="en-US" altLang="ja-JP" sz="9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21614"/>
              </p:ext>
            </p:extLst>
          </p:nvPr>
        </p:nvGraphicFramePr>
        <p:xfrm>
          <a:off x="96346" y="3826656"/>
          <a:ext cx="4856654" cy="11157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856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64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ウォーキングラリーデータの共有による健康づくりの推進</a:t>
                      </a:r>
                      <a:endParaRPr kumimoji="1" lang="ja-JP" altLang="en-US" sz="11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：氏名、被保険者番号、ニックネーム、チーム情報、</a:t>
                      </a:r>
                      <a:endParaRPr kumimoji="0" lang="en-US" altLang="ja-JP" sz="110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合計歩数、平均歩数、</a:t>
                      </a: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Fitbit/</a:t>
                      </a:r>
                      <a:r>
                        <a:rPr kumimoji="0" lang="en-US" altLang="ja-JP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garmin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連携有無、エントリー状況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ウォーキングラリーの結果情報を共有・活用し、健康経営を推進します。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98881" y="2561554"/>
          <a:ext cx="4854119" cy="110781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85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71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登録状況の共有による登録・利用勧奨</a:t>
                      </a:r>
                      <a:endParaRPr kumimoji="1" lang="ja-JP" altLang="en-US" sz="11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共同利用するデータ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：氏名、被保険者番号、生年月日、本人確認用コード資格取得日、資格喪失日、登録状況、最終ログイン日時</a:t>
                      </a: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71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登録状況を共有し、</a:t>
                      </a: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Pep Up</a:t>
                      </a:r>
                      <a:r>
                        <a:rPr kumimoji="0" lang="ja-JP" alt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の登録・利用の勧奨に活用します。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98881" y="2195733"/>
          <a:ext cx="9722753" cy="290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986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517">
                <a:tc>
                  <a:txBody>
                    <a:bodyPr/>
                    <a:lstStyle/>
                    <a:p>
                      <a:pPr algn="ctr"/>
                      <a:r>
                        <a:rPr kumimoji="0" lang="ja-JP" alt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事業目的及び内容</a:t>
                      </a:r>
                      <a:endParaRPr kumimoji="1" lang="ja-JP" altLang="en-US" sz="1200" b="1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E57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ja-JP" altLang="en-US" sz="12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健康経営の推進</a:t>
                      </a:r>
                      <a:r>
                        <a:rPr kumimoji="0" lang="ja-JP" alt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および被保険者の健康管理・維持・増進を目的に、下記の事業を実施します。</a:t>
                      </a: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610831" y="6270331"/>
            <a:ext cx="9017106" cy="391628"/>
          </a:xfrm>
          <a:prstGeom prst="rect">
            <a:avLst/>
          </a:prstGeom>
          <a:solidFill>
            <a:srgbClr val="DEF8DC"/>
          </a:solidFill>
        </p:spPr>
        <p:txBody>
          <a:bodyPr wrap="square" lIns="180000" tIns="108000" rIns="180000" bIns="36000" anchor="ctr" anchorCtr="0">
            <a:spAutoFit/>
          </a:bodyPr>
          <a:lstStyle/>
          <a:p>
            <a:pPr algn="just"/>
            <a:r>
              <a:rPr lang="ja-JP" altLang="en-US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本事業の事業内容及び目的に沿った利用範囲内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のみ使用し、人事評価等に用いられることは一切ありません。上記の目的以外で使用された場合は、責任者及び違反者に罰則が課せられます。なお、本事業でのデータ共有について同意されない場合は、事業所又は健保組合健康管理部までお申し出ください。</a:t>
            </a:r>
          </a:p>
        </p:txBody>
      </p:sp>
      <p:pic>
        <p:nvPicPr>
          <p:cNvPr id="12" name="図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46" y="6262125"/>
            <a:ext cx="318770" cy="280035"/>
          </a:xfrm>
          <a:prstGeom prst="rect">
            <a:avLst/>
          </a:prstGeom>
        </p:spPr>
      </p:pic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5119384" y="2561554"/>
          <a:ext cx="4702250" cy="125851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5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125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93051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共同利用する者の範囲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E5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462">
                <a:tc>
                  <a:txBody>
                    <a:bodyPr/>
                    <a:lstStyle/>
                    <a:p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株式会社○○○○○○○○○○○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人事グループ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（****）****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関東ＩＴソフトウェア健康保険組合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総務事務局健康管理部の役職員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5925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5340</a:t>
                      </a:r>
                      <a:endParaRPr kumimoji="0" lang="ja-JP" altLang="en-US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90527"/>
              </p:ext>
            </p:extLst>
          </p:nvPr>
        </p:nvGraphicFramePr>
        <p:xfrm>
          <a:off x="5119384" y="3935474"/>
          <a:ext cx="4702250" cy="110331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5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125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9102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該当個人データの管理について責任を有する者の氏名又は名称及び住所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E5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9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氏名又は名称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事業所住所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（****）****</a:t>
                      </a:r>
                      <a:endParaRPr kumimoji="0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常務理事　近藤 紀一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東京都新宿区百人町</a:t>
                      </a:r>
                      <a:r>
                        <a:rPr kumimoji="1" lang="en-US" altLang="ja-JP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2-27-6</a:t>
                      </a:r>
                      <a:endParaRPr kumimoji="0" lang="ja-JP" altLang="en-US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℡：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5925</a:t>
                      </a: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0" lang="en-US" altLang="ja-JP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5300</a:t>
                      </a: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925297"/>
              </p:ext>
            </p:extLst>
          </p:nvPr>
        </p:nvGraphicFramePr>
        <p:xfrm>
          <a:off x="5119384" y="5154200"/>
          <a:ext cx="4702250" cy="89367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5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125">
                  <a:extLst>
                    <a:ext uri="{9D8B030D-6E8A-4147-A177-3AD203B41FA5}">
                      <a16:colId xmlns:a16="http://schemas.microsoft.com/office/drawing/2014/main" val="3275122604"/>
                    </a:ext>
                  </a:extLst>
                </a:gridCol>
              </a:tblGrid>
              <a:tr h="28486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  <a:endParaRPr kumimoji="1" lang="ja-JP" altLang="en-US" sz="105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E7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株式会社○○○○○○○○○○○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メイリオ" panose="020B0604030504040204" pitchFamily="50" charset="-128"/>
                        <a:buNone/>
                        <a:tabLst/>
                        <a:defRPr/>
                      </a:pPr>
                      <a:r>
                        <a:rPr kumimoji="0" lang="ja-JP" alt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  <a:endParaRPr kumimoji="0" lang="en-US" altLang="ja-JP" sz="1050" u="none" strike="noStrike" cap="none" normalizeH="0" baseline="0" dirty="0" smtClean="0">
                        <a:ln>
                          <a:noFill/>
                        </a:ln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関東ＩＴソフトウェア健康保険組合</a:t>
                      </a: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理事長　東尾</a:t>
                      </a:r>
                      <a:r>
                        <a:rPr kumimoji="1" lang="ja-JP" altLang="en-US" sz="105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公彦 </a:t>
                      </a: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E5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0" y="6714565"/>
            <a:ext cx="9906000" cy="143435"/>
          </a:xfrm>
          <a:prstGeom prst="rect">
            <a:avLst/>
          </a:prstGeom>
          <a:solidFill>
            <a:srgbClr val="4DDA4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/>
          <a:srcRect l="20972" t="24758" r="8898" b="21007"/>
          <a:stretch/>
        </p:blipFill>
        <p:spPr>
          <a:xfrm>
            <a:off x="4079637" y="105675"/>
            <a:ext cx="797442" cy="616688"/>
          </a:xfrm>
          <a:prstGeom prst="rect">
            <a:avLst/>
          </a:prstGeom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77150" y="6603719"/>
            <a:ext cx="2228850" cy="365125"/>
          </a:xfrm>
        </p:spPr>
        <p:txBody>
          <a:bodyPr/>
          <a:lstStyle/>
          <a:p>
            <a:fld id="{33E2D799-BE62-42FE-BD66-E83C2A25805C}" type="slidenum"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fld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5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4107</TotalTime>
  <Words>1439</Words>
  <Application>Microsoft Office PowerPoint</Application>
  <PresentationFormat>A4 210 x 297 mm</PresentationFormat>
  <Paragraphs>93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メイリオ</vt:lpstr>
      <vt:lpstr>Arial</vt:lpstr>
      <vt:lpstr>Broadway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コラボヘルス推進のお知らせ</dc:title>
  <dc:creator>石山 由惟</dc:creator>
  <cp:lastModifiedBy>石山 由惟</cp:lastModifiedBy>
  <cp:revision>133</cp:revision>
  <cp:lastPrinted>2023-07-07T06:42:11Z</cp:lastPrinted>
  <dcterms:created xsi:type="dcterms:W3CDTF">2017-07-28T05:03:56Z</dcterms:created>
  <dcterms:modified xsi:type="dcterms:W3CDTF">2025-06-09T02:52:13Z</dcterms:modified>
</cp:coreProperties>
</file>