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5"/>
  </p:notesMasterIdLst>
  <p:sldIdLst>
    <p:sldId id="285" r:id="rId2"/>
    <p:sldId id="283" r:id="rId3"/>
    <p:sldId id="284" r:id="rId4"/>
  </p:sldIdLst>
  <p:sldSz cx="9906000" cy="6858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3" orient="horz" pos="2205" userDrawn="1">
          <p15:clr>
            <a:srgbClr val="A4A3A4"/>
          </p15:clr>
        </p15:guide>
        <p15:guide id="4" pos="312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大城 由貴" initials="大城" lastIdx="1" clrIdx="0">
    <p:extLst>
      <p:ext uri="{19B8F6BF-5375-455C-9EA6-DF929625EA0E}">
        <p15:presenceInfo xmlns:p15="http://schemas.microsoft.com/office/powerpoint/2012/main" userId="S-1-5-21-3552043092-2804328495-2295389631-196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5EE"/>
    <a:srgbClr val="D7F6FD"/>
    <a:srgbClr val="F5A893"/>
    <a:srgbClr val="DEF8DC"/>
    <a:srgbClr val="7FE577"/>
    <a:srgbClr val="4DDA42"/>
    <a:srgbClr val="6EE165"/>
    <a:srgbClr val="00EE6C"/>
    <a:srgbClr val="C7F4C4"/>
    <a:srgbClr val="88E7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中間スタイル 4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A488322-F2BA-4B5B-9748-0D474271808F}" styleName="中間スタイル 3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中間スタイル 1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39" autoAdjust="0"/>
    <p:restoredTop sz="92666" autoAdjust="0"/>
  </p:normalViewPr>
  <p:slideViewPr>
    <p:cSldViewPr snapToGrid="0" showGuides="1">
      <p:cViewPr varScale="1">
        <p:scale>
          <a:sx n="117" d="100"/>
          <a:sy n="117" d="100"/>
        </p:scale>
        <p:origin x="1062" y="84"/>
      </p:cViewPr>
      <p:guideLst>
        <p:guide orient="horz" pos="2205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4"/>
            <a:ext cx="2949575" cy="498475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41" y="4"/>
            <a:ext cx="2949575" cy="498475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r">
              <a:defRPr sz="1200"/>
            </a:lvl1pPr>
          </a:lstStyle>
          <a:p>
            <a:fld id="{2C07C1B1-8730-4555-A137-B12AB6C42981}" type="datetimeFigureOut">
              <a:rPr kumimoji="1" lang="ja-JP" altLang="en-US" smtClean="0"/>
              <a:t>2025/6/9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3013"/>
            <a:ext cx="48450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2" tIns="45716" rIns="91432" bIns="4571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41"/>
            <a:ext cx="5445125" cy="3913187"/>
          </a:xfrm>
          <a:prstGeom prst="rect">
            <a:avLst/>
          </a:prstGeom>
        </p:spPr>
        <p:txBody>
          <a:bodyPr vert="horz" lIns="91432" tIns="45716" rIns="91432" bIns="45716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3" y="9440868"/>
            <a:ext cx="2949575" cy="498475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41" y="9440868"/>
            <a:ext cx="2949575" cy="498475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r">
              <a:defRPr sz="1200"/>
            </a:lvl1pPr>
          </a:lstStyle>
          <a:p>
            <a:fld id="{BC58CE95-7E9B-47B3-BEF9-1B4995F657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94060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すべての項目を共同利用する場合はこちらをご利用ください。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58CE95-7E9B-47B3-BEF9-1B4995F65724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3541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共同利用する項目のうち「登録状況」・「ウォーキングラリー」のみ共同利用する場合はこちらをご利用ください。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58CE95-7E9B-47B3-BEF9-1B4995F65724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8375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Fiscal 2017 1st</a:t>
            </a:r>
            <a:r>
              <a:rPr kumimoji="1" lang="ja-JP" altLang="en-US" smtClean="0"/>
              <a:t>　　</a:t>
            </a:r>
            <a:r>
              <a:rPr kumimoji="1" lang="en-US" altLang="ja-JP" smtClean="0"/>
              <a:t>ITS Collabo Health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2D799-BE62-42FE-BD66-E83C2A2580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9090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Fiscal 2017 1st</a:t>
            </a:r>
            <a:r>
              <a:rPr kumimoji="1" lang="ja-JP" altLang="en-US" smtClean="0"/>
              <a:t>　　</a:t>
            </a:r>
            <a:r>
              <a:rPr kumimoji="1" lang="en-US" altLang="ja-JP" smtClean="0"/>
              <a:t>ITS Collabo Health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2D799-BE62-42FE-BD66-E83C2A2580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7060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Fiscal 2017 1st</a:t>
            </a:r>
            <a:r>
              <a:rPr kumimoji="1" lang="ja-JP" altLang="en-US" smtClean="0"/>
              <a:t>　　</a:t>
            </a:r>
            <a:r>
              <a:rPr kumimoji="1" lang="en-US" altLang="ja-JP" smtClean="0"/>
              <a:t>ITS Collabo Health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2D799-BE62-42FE-BD66-E83C2A2580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7994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Fiscal 2017 1st</a:t>
            </a:r>
            <a:r>
              <a:rPr kumimoji="1" lang="ja-JP" altLang="en-US" smtClean="0"/>
              <a:t>　　</a:t>
            </a:r>
            <a:r>
              <a:rPr kumimoji="1" lang="en-US" altLang="ja-JP" smtClean="0"/>
              <a:t>ITS Collabo Health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2D799-BE62-42FE-BD66-E83C2A2580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0531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Fiscal 2017 1st</a:t>
            </a:r>
            <a:r>
              <a:rPr kumimoji="1" lang="ja-JP" altLang="en-US" smtClean="0"/>
              <a:t>　　</a:t>
            </a:r>
            <a:r>
              <a:rPr kumimoji="1" lang="en-US" altLang="ja-JP" smtClean="0"/>
              <a:t>ITS Collabo Health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2D799-BE62-42FE-BD66-E83C2A2580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0106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Fiscal 2017 1st</a:t>
            </a:r>
            <a:r>
              <a:rPr kumimoji="1" lang="ja-JP" altLang="en-US" smtClean="0"/>
              <a:t>　　</a:t>
            </a:r>
            <a:r>
              <a:rPr kumimoji="1" lang="en-US" altLang="ja-JP" smtClean="0"/>
              <a:t>ITS Collabo Health</a:t>
            </a:r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2D799-BE62-42FE-BD66-E83C2A2580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553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Fiscal 2017 1st</a:t>
            </a:r>
            <a:r>
              <a:rPr kumimoji="1" lang="ja-JP" altLang="en-US" smtClean="0"/>
              <a:t>　　</a:t>
            </a:r>
            <a:r>
              <a:rPr kumimoji="1" lang="en-US" altLang="ja-JP" smtClean="0"/>
              <a:t>ITS Collabo Health</a:t>
            </a:r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2D799-BE62-42FE-BD66-E83C2A2580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5070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 userDrawn="1"/>
        </p:nvSpPr>
        <p:spPr>
          <a:xfrm>
            <a:off x="0" y="6673681"/>
            <a:ext cx="9906000" cy="1843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673681"/>
            <a:ext cx="3343275" cy="184319"/>
          </a:xfrm>
        </p:spPr>
        <p:txBody>
          <a:bodyPr/>
          <a:lstStyle>
            <a:lvl1pPr>
              <a:defRPr sz="800" b="0">
                <a:solidFill>
                  <a:schemeClr val="bg1"/>
                </a:solidFill>
              </a:defRPr>
            </a:lvl1pPr>
          </a:lstStyle>
          <a:p>
            <a:pPr algn="l"/>
            <a:r>
              <a:rPr lang="en-US" altLang="ja-JP" dirty="0" smtClean="0">
                <a:latin typeface="Broadway" panose="04040905080B02020502" pitchFamily="82" charset="0"/>
                <a:ea typeface="メイリオ" panose="020B0604030504040204" pitchFamily="50" charset="-128"/>
                <a:cs typeface="メイリオ" panose="020B0604030504040204" pitchFamily="50" charset="-128"/>
              </a:rPr>
              <a:t>Fiscal 2017 1</a:t>
            </a:r>
            <a:r>
              <a:rPr lang="en-US" altLang="ja-JP" baseline="30000" dirty="0" smtClean="0">
                <a:latin typeface="Broadway" panose="04040905080B02020502" pitchFamily="82" charset="0"/>
                <a:ea typeface="メイリオ" panose="020B0604030504040204" pitchFamily="50" charset="-128"/>
                <a:cs typeface="メイリオ" panose="020B0604030504040204" pitchFamily="50" charset="-128"/>
              </a:rPr>
              <a:t>st</a:t>
            </a:r>
            <a:r>
              <a:rPr lang="ja-JP" altLang="en-US" baseline="30000" dirty="0" smtClean="0">
                <a:latin typeface="Broadway" panose="04040905080B02020502" pitchFamily="82" charset="0"/>
                <a:ea typeface="メイリオ" panose="020B0604030504040204" pitchFamily="50" charset="-128"/>
                <a:cs typeface="メイリオ" panose="020B0604030504040204" pitchFamily="50" charset="-128"/>
              </a:rPr>
              <a:t>　　</a:t>
            </a:r>
            <a:r>
              <a:rPr lang="en-US" altLang="ja-JP" dirty="0" smtClean="0">
                <a:latin typeface="Broadway" panose="04040905080B02020502" pitchFamily="82" charset="0"/>
                <a:ea typeface="メイリオ" panose="020B0604030504040204" pitchFamily="50" charset="-128"/>
                <a:cs typeface="メイリオ" panose="020B0604030504040204" pitchFamily="50" charset="-128"/>
              </a:rPr>
              <a:t>ITS Collabo Health</a:t>
            </a:r>
            <a:endParaRPr lang="ja-JP" altLang="en-US" dirty="0" smtClean="0">
              <a:latin typeface="Broadway" panose="04040905080B02020502" pitchFamily="82" charset="0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77150" y="6673681"/>
            <a:ext cx="2228850" cy="184319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fld id="{33E2D799-BE62-42FE-BD66-E83C2A25805C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90007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4921" y="6492875"/>
            <a:ext cx="3343275" cy="365125"/>
          </a:xfrm>
        </p:spPr>
        <p:txBody>
          <a:bodyPr/>
          <a:lstStyle/>
          <a:p>
            <a:r>
              <a:rPr lang="en-US" altLang="ja-JP" smtClean="0">
                <a:latin typeface="Broadway" panose="04040905080B02020502" pitchFamily="82" charset="0"/>
                <a:ea typeface="メイリオ" panose="020B0604030504040204" pitchFamily="50" charset="-128"/>
                <a:cs typeface="メイリオ" panose="020B0604030504040204" pitchFamily="50" charset="-128"/>
              </a:rPr>
              <a:t>Fiscal 2017 1st</a:t>
            </a:r>
            <a:r>
              <a:rPr lang="ja-JP" altLang="en-US" smtClean="0">
                <a:latin typeface="Broadway" panose="04040905080B02020502" pitchFamily="82" charset="0"/>
                <a:ea typeface="メイリオ" panose="020B0604030504040204" pitchFamily="50" charset="-128"/>
                <a:cs typeface="メイリオ" panose="020B0604030504040204" pitchFamily="50" charset="-128"/>
              </a:rPr>
              <a:t>　　</a:t>
            </a:r>
            <a:r>
              <a:rPr lang="en-US" altLang="ja-JP" smtClean="0">
                <a:latin typeface="Broadway" panose="04040905080B02020502" pitchFamily="82" charset="0"/>
                <a:ea typeface="メイリオ" panose="020B0604030504040204" pitchFamily="50" charset="-128"/>
                <a:cs typeface="メイリオ" panose="020B0604030504040204" pitchFamily="50" charset="-128"/>
              </a:rPr>
              <a:t>ITS Collabo Health</a:t>
            </a:r>
            <a:endParaRPr lang="ja-JP" altLang="en-US" dirty="0" smtClean="0">
              <a:latin typeface="Broadway" panose="04040905080B02020502" pitchFamily="82" charset="0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2D799-BE62-42FE-BD66-E83C2A2580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8072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Fiscal 2017 1st</a:t>
            </a:r>
            <a:r>
              <a:rPr kumimoji="1" lang="ja-JP" altLang="en-US" smtClean="0"/>
              <a:t>　　</a:t>
            </a:r>
            <a:r>
              <a:rPr kumimoji="1" lang="en-US" altLang="ja-JP" smtClean="0"/>
              <a:t>ITS Collabo Health</a:t>
            </a:r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2D799-BE62-42FE-BD66-E83C2A2580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78617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Fiscal 2017 1st</a:t>
            </a:r>
            <a:r>
              <a:rPr kumimoji="1" lang="ja-JP" altLang="en-US" smtClean="0"/>
              <a:t>　　</a:t>
            </a:r>
            <a:r>
              <a:rPr kumimoji="1" lang="en-US" altLang="ja-JP" smtClean="0"/>
              <a:t>ITS Collabo Health</a:t>
            </a:r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2D799-BE62-42FE-BD66-E83C2A2580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434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492875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ja-JP" smtClean="0">
                <a:latin typeface="Broadway" panose="04040905080B02020502" pitchFamily="82" charset="0"/>
                <a:ea typeface="メイリオ" panose="020B0604030504040204" pitchFamily="50" charset="-128"/>
                <a:cs typeface="メイリオ" panose="020B0604030504040204" pitchFamily="50" charset="-128"/>
              </a:rPr>
              <a:t>Fiscal 2017 1st</a:t>
            </a:r>
            <a:r>
              <a:rPr lang="ja-JP" altLang="en-US" smtClean="0">
                <a:latin typeface="Broadway" panose="04040905080B02020502" pitchFamily="82" charset="0"/>
                <a:ea typeface="メイリオ" panose="020B0604030504040204" pitchFamily="50" charset="-128"/>
                <a:cs typeface="メイリオ" panose="020B0604030504040204" pitchFamily="50" charset="-128"/>
              </a:rPr>
              <a:t>　　</a:t>
            </a:r>
            <a:r>
              <a:rPr lang="en-US" altLang="ja-JP" smtClean="0">
                <a:latin typeface="Broadway" panose="04040905080B02020502" pitchFamily="82" charset="0"/>
                <a:ea typeface="メイリオ" panose="020B0604030504040204" pitchFamily="50" charset="-128"/>
                <a:cs typeface="メイリオ" panose="020B0604030504040204" pitchFamily="50" charset="-128"/>
              </a:rPr>
              <a:t>ITS Collabo Health</a:t>
            </a:r>
            <a:endParaRPr lang="ja-JP" altLang="en-US" dirty="0" smtClean="0">
              <a:latin typeface="Broadway" panose="04040905080B02020502" pitchFamily="82" charset="0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E2D799-BE62-42FE-BD66-E83C2A2580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6221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57759" y="142215"/>
            <a:ext cx="88673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dirty="0"/>
              <a:t>『</a:t>
            </a:r>
            <a:r>
              <a:rPr lang="ja-JP" altLang="en-US" sz="2000" dirty="0" smtClean="0"/>
              <a:t>コラボヘルス</a:t>
            </a:r>
            <a:r>
              <a:rPr lang="ja-JP" altLang="en-US" sz="2000" dirty="0"/>
              <a:t>推進の</a:t>
            </a:r>
            <a:r>
              <a:rPr lang="ja-JP" altLang="en-US" sz="2000" dirty="0" smtClean="0"/>
              <a:t>お知らせ</a:t>
            </a:r>
            <a:r>
              <a:rPr lang="en-US" altLang="ja-JP" sz="2000" dirty="0"/>
              <a:t>』</a:t>
            </a:r>
            <a:r>
              <a:rPr lang="ja-JP" altLang="en-US" sz="2000" dirty="0" err="1" smtClean="0"/>
              <a:t>の提</a:t>
            </a:r>
            <a:r>
              <a:rPr lang="ja-JP" altLang="en-US" sz="2000" dirty="0" smtClean="0"/>
              <a:t>出について</a:t>
            </a:r>
            <a:endParaRPr kumimoji="1" lang="en-US" altLang="ja-JP" sz="2000" dirty="0" smtClean="0"/>
          </a:p>
        </p:txBody>
      </p:sp>
      <p:sp>
        <p:nvSpPr>
          <p:cNvPr id="4" name="正方形/長方形 3"/>
          <p:cNvSpPr/>
          <p:nvPr/>
        </p:nvSpPr>
        <p:spPr>
          <a:xfrm>
            <a:off x="134310" y="2111603"/>
            <a:ext cx="9590716" cy="4499433"/>
          </a:xfrm>
          <a:prstGeom prst="rect">
            <a:avLst/>
          </a:prstGeom>
          <a:solidFill>
            <a:schemeClr val="accent4">
              <a:lumMod val="20000"/>
              <a:lumOff val="80000"/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t"/>
          <a:lstStyle/>
          <a:p>
            <a:endParaRPr kumimoji="1" lang="en-US" altLang="ja-JP" sz="700" dirty="0" smtClean="0">
              <a:solidFill>
                <a:schemeClr val="tx1"/>
              </a:solidFill>
            </a:endParaRPr>
          </a:p>
          <a:p>
            <a:r>
              <a:rPr kumimoji="1" lang="ja-JP" altLang="en-US" dirty="0" smtClean="0">
                <a:solidFill>
                  <a:schemeClr val="tx1"/>
                </a:solidFill>
              </a:rPr>
              <a:t>「日々の記録」もしくは「健康年齢」のどちらかを除く場合⇒</a:t>
            </a:r>
            <a:r>
              <a:rPr lang="ja-JP" altLang="en-US" dirty="0" smtClean="0">
                <a:solidFill>
                  <a:srgbClr val="FF0000"/>
                </a:solidFill>
              </a:rPr>
              <a:t>２ページ目を以下のように修正ください</a:t>
            </a:r>
            <a:endParaRPr lang="ja-JP" altLang="en-US" sz="1600" dirty="0">
              <a:solidFill>
                <a:srgbClr val="FF0000"/>
              </a:solidFill>
            </a:endParaRPr>
          </a:p>
          <a:p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35659" y="1383387"/>
            <a:ext cx="9589367" cy="527499"/>
          </a:xfrm>
          <a:prstGeom prst="rect">
            <a:avLst/>
          </a:prstGeom>
          <a:solidFill>
            <a:schemeClr val="accent1">
              <a:lumMod val="40000"/>
              <a:lumOff val="60000"/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dirty="0" smtClean="0">
                <a:solidFill>
                  <a:schemeClr val="tx1"/>
                </a:solidFill>
              </a:rPr>
              <a:t>「日々の記録」「健康年齢」どちらも除く場合⇒</a:t>
            </a:r>
            <a:r>
              <a:rPr kumimoji="1" lang="ja-JP" altLang="en-US" dirty="0" smtClean="0">
                <a:solidFill>
                  <a:srgbClr val="FF0000"/>
                </a:solidFill>
              </a:rPr>
              <a:t>３ページ目をご利用ください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grpSp>
        <p:nvGrpSpPr>
          <p:cNvPr id="15" name="グループ化 14"/>
          <p:cNvGrpSpPr/>
          <p:nvPr/>
        </p:nvGrpSpPr>
        <p:grpSpPr>
          <a:xfrm>
            <a:off x="230911" y="2719455"/>
            <a:ext cx="4941164" cy="3652675"/>
            <a:chOff x="230911" y="2567149"/>
            <a:chExt cx="4941164" cy="3652675"/>
          </a:xfrm>
        </p:grpSpPr>
        <p:pic>
          <p:nvPicPr>
            <p:cNvPr id="3" name="図 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84997" y="2567149"/>
              <a:ext cx="4819377" cy="3652675"/>
            </a:xfrm>
            <a:prstGeom prst="rect">
              <a:avLst/>
            </a:prstGeom>
          </p:spPr>
        </p:pic>
        <p:sp>
          <p:nvSpPr>
            <p:cNvPr id="9" name="角丸四角形 8"/>
            <p:cNvSpPr/>
            <p:nvPr/>
          </p:nvSpPr>
          <p:spPr>
            <a:xfrm>
              <a:off x="230911" y="3714750"/>
              <a:ext cx="4941164" cy="1247775"/>
            </a:xfrm>
            <a:prstGeom prst="roundRect">
              <a:avLst/>
            </a:prstGeom>
            <a:noFill/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角丸四角形 9"/>
            <p:cNvSpPr/>
            <p:nvPr/>
          </p:nvSpPr>
          <p:spPr>
            <a:xfrm>
              <a:off x="2038350" y="4962525"/>
              <a:ext cx="723900" cy="314325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角丸四角形 10"/>
            <p:cNvSpPr/>
            <p:nvPr/>
          </p:nvSpPr>
          <p:spPr>
            <a:xfrm>
              <a:off x="4248628" y="5476874"/>
              <a:ext cx="771047" cy="243049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角丸四角形 11"/>
            <p:cNvSpPr/>
            <p:nvPr/>
          </p:nvSpPr>
          <p:spPr>
            <a:xfrm>
              <a:off x="1620002" y="5762624"/>
              <a:ext cx="732673" cy="243049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3" name="角丸四角形吹き出し 12"/>
          <p:cNvSpPr/>
          <p:nvPr/>
        </p:nvSpPr>
        <p:spPr>
          <a:xfrm>
            <a:off x="5867400" y="3273768"/>
            <a:ext cx="3619500" cy="981075"/>
          </a:xfrm>
          <a:prstGeom prst="wedgeRoundRectCallout">
            <a:avLst>
              <a:gd name="adj1" fmla="val -63728"/>
              <a:gd name="adj2" fmla="val 5974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「日々の記録」のみ除く場合</a:t>
            </a:r>
            <a:endParaRPr kumimoji="1" lang="en-US" altLang="ja-JP" dirty="0" smtClean="0"/>
          </a:p>
          <a:p>
            <a:pPr algn="ctr"/>
            <a:r>
              <a:rPr lang="ja-JP" altLang="en-US" dirty="0" smtClean="0"/>
              <a:t>表ごと</a:t>
            </a:r>
            <a:r>
              <a:rPr lang="ja-JP" altLang="en-US" dirty="0"/>
              <a:t>削除してください</a:t>
            </a:r>
            <a:endParaRPr kumimoji="1" lang="ja-JP" altLang="en-US" dirty="0"/>
          </a:p>
        </p:txBody>
      </p:sp>
      <p:sp>
        <p:nvSpPr>
          <p:cNvPr id="14" name="角丸四角形吹き出し 13"/>
          <p:cNvSpPr/>
          <p:nvPr/>
        </p:nvSpPr>
        <p:spPr>
          <a:xfrm>
            <a:off x="5867400" y="4601975"/>
            <a:ext cx="3619500" cy="1343025"/>
          </a:xfrm>
          <a:prstGeom prst="wedgeRoundRectCallout">
            <a:avLst>
              <a:gd name="adj1" fmla="val -66096"/>
              <a:gd name="adj2" fmla="val 34132"/>
              <a:gd name="adj3" fmla="val 16667"/>
            </a:avLst>
          </a:prstGeom>
          <a:solidFill>
            <a:srgbClr val="F5A893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「健康年齢」のみ除く場合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赤枠の３か所を削除してください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677150" y="6598800"/>
            <a:ext cx="2228850" cy="365125"/>
          </a:xfrm>
        </p:spPr>
        <p:txBody>
          <a:bodyPr/>
          <a:lstStyle/>
          <a:p>
            <a:fld id="{33E2D799-BE62-42FE-BD66-E83C2A25805C}" type="slidenum">
              <a:rPr kumimoji="1" lang="ja-JP" altLang="en-US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</a:t>
            </a:fld>
            <a:endParaRPr kumimoji="1" lang="ja-JP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135659" y="658303"/>
            <a:ext cx="9589367" cy="527499"/>
          </a:xfrm>
          <a:prstGeom prst="rect">
            <a:avLst/>
          </a:prstGeom>
          <a:solidFill>
            <a:srgbClr val="FFD5EE">
              <a:alpha val="49804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dirty="0" smtClean="0">
                <a:solidFill>
                  <a:schemeClr val="tx1"/>
                </a:solidFill>
              </a:rPr>
              <a:t>全ての項目</a:t>
            </a:r>
            <a:r>
              <a:rPr lang="ja-JP" altLang="en-US" dirty="0">
                <a:solidFill>
                  <a:schemeClr val="tx1"/>
                </a:solidFill>
              </a:rPr>
              <a:t>を共同利用する</a:t>
            </a:r>
            <a:r>
              <a:rPr lang="ja-JP" altLang="en-US" dirty="0" smtClean="0">
                <a:solidFill>
                  <a:schemeClr val="tx1"/>
                </a:solidFill>
              </a:rPr>
              <a:t>場合⇒</a:t>
            </a:r>
            <a:r>
              <a:rPr lang="ja-JP" altLang="en-US" dirty="0" smtClean="0">
                <a:solidFill>
                  <a:srgbClr val="FF0000"/>
                </a:solidFill>
              </a:rPr>
              <a:t>２ページ目</a:t>
            </a:r>
            <a:r>
              <a:rPr lang="ja-JP" altLang="en-US" dirty="0">
                <a:solidFill>
                  <a:srgbClr val="FF0000"/>
                </a:solidFill>
              </a:rPr>
              <a:t>をご利用ください。</a:t>
            </a:r>
            <a:endParaRPr lang="en-US" altLang="ja-JP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23851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16545" y="44248"/>
            <a:ext cx="47333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株式会社○</a:t>
            </a:r>
            <a:r>
              <a:rPr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○○○○○○○○○○</a:t>
            </a:r>
            <a:endParaRPr lang="en-US" altLang="ja-JP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関東</a:t>
            </a:r>
            <a:r>
              <a:rPr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IT</a:t>
            </a:r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ソフトウェア健康保険組合</a:t>
            </a:r>
          </a:p>
          <a:p>
            <a:endParaRPr kumimoji="1" lang="ja-JP" altLang="en-US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14599" y="697109"/>
            <a:ext cx="435796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コラボヘルス推進のお知らせ</a:t>
            </a:r>
            <a:endParaRPr kumimoji="1" lang="ja-JP" altLang="en-US" sz="20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116545" y="1128256"/>
            <a:ext cx="4868637" cy="1015663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0"/>
              </a:spcAft>
            </a:pPr>
            <a:r>
              <a:rPr lang="ja-JP" altLang="en-US" sz="1200" b="1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ja-JP" sz="1200" b="1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｢従業員の健康寿命の延伸｣</a:t>
            </a:r>
            <a:r>
              <a:rPr lang="ja-JP" altLang="ja-JP" sz="12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</a:t>
            </a:r>
            <a:r>
              <a:rPr lang="ja-JP" altLang="ja-JP" sz="12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目指すべく</a:t>
            </a:r>
            <a:r>
              <a:rPr lang="ja-JP" altLang="ja-JP" sz="12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</a:t>
            </a:r>
            <a:r>
              <a:rPr lang="ja-JP" altLang="en-US" sz="12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事業所</a:t>
            </a:r>
            <a:r>
              <a:rPr lang="ja-JP" altLang="ja-JP" sz="12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と</a:t>
            </a:r>
            <a:r>
              <a:rPr lang="ja-JP" altLang="ja-JP" sz="12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健保組合との連携（コラボヘルス）をより一層推進し、効率的かつ効果的な</a:t>
            </a:r>
            <a:r>
              <a:rPr lang="ja-JP" altLang="ja-JP" sz="12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事業</a:t>
            </a:r>
            <a:r>
              <a:rPr lang="ja-JP" altLang="en-US" sz="12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</a:t>
            </a:r>
            <a:r>
              <a:rPr lang="ja-JP" altLang="ja-JP" sz="12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実施</a:t>
            </a:r>
            <a:r>
              <a:rPr lang="ja-JP" altLang="ja-JP" sz="12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に向けて</a:t>
            </a:r>
            <a:r>
              <a:rPr lang="ja-JP" altLang="ja-JP" sz="12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</a:t>
            </a:r>
            <a:r>
              <a:rPr lang="en-US" altLang="ja-JP" sz="12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Pep Up</a:t>
            </a:r>
            <a:r>
              <a:rPr lang="ja-JP" altLang="en-US" sz="1200" kern="10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データ</a:t>
            </a:r>
            <a:r>
              <a:rPr lang="ja-JP" altLang="ja-JP" sz="1200" kern="10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</a:t>
            </a:r>
            <a:r>
              <a:rPr lang="ja-JP" altLang="en-US" sz="1200" kern="10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事業所</a:t>
            </a:r>
            <a:r>
              <a:rPr lang="ja-JP" altLang="ja-JP" sz="1200" kern="10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と</a:t>
            </a:r>
            <a:r>
              <a:rPr lang="ja-JP" altLang="ja-JP" sz="12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健保組合</a:t>
            </a:r>
            <a:r>
              <a:rPr lang="ja-JP" altLang="ja-JP" sz="12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で共有・活用することとなりますので</a:t>
            </a:r>
            <a:r>
              <a:rPr lang="ja-JP" altLang="ja-JP" sz="12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</a:t>
            </a:r>
            <a:r>
              <a:rPr lang="ja-JP" altLang="ja-JP" sz="1200" u="sng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個人</a:t>
            </a:r>
            <a:r>
              <a:rPr lang="ja-JP" altLang="ja-JP" sz="1200" u="sng" kern="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情報の保護に関する法律</a:t>
            </a:r>
            <a:r>
              <a:rPr lang="ja-JP" altLang="ja-JP" sz="1200" u="sng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第</a:t>
            </a:r>
            <a:r>
              <a:rPr lang="en-US" altLang="ja-JP" sz="1200" u="sng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27</a:t>
            </a:r>
            <a:r>
              <a:rPr lang="ja-JP" altLang="ja-JP" sz="1200" u="sng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条第</a:t>
            </a:r>
            <a:r>
              <a:rPr lang="en-US" altLang="ja-JP" sz="1200" u="sng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5</a:t>
            </a:r>
            <a:r>
              <a:rPr lang="ja-JP" altLang="ja-JP" sz="1200" u="sng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項</a:t>
            </a:r>
            <a:r>
              <a:rPr lang="ja-JP" altLang="en-US" sz="1200" u="sng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第</a:t>
            </a:r>
            <a:r>
              <a:rPr lang="en-US" altLang="ja-JP" sz="1200" u="sng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</a:t>
            </a:r>
            <a:r>
              <a:rPr lang="ja-JP" altLang="en-US" sz="1200" u="sng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号</a:t>
            </a:r>
            <a:r>
              <a:rPr lang="ja-JP" altLang="en-US" sz="12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の規定</a:t>
            </a:r>
            <a:r>
              <a:rPr lang="ja-JP" altLang="ja-JP" sz="12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に基づき</a:t>
            </a:r>
            <a:r>
              <a:rPr lang="ja-JP" altLang="en-US" sz="12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</a:t>
            </a:r>
            <a:r>
              <a:rPr lang="ja-JP" altLang="ja-JP" sz="12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下記</a:t>
            </a:r>
            <a:r>
              <a:rPr lang="ja-JP" altLang="ja-JP" sz="12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</a:t>
            </a:r>
            <a:r>
              <a:rPr lang="ja-JP" altLang="ja-JP" sz="12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とおりお知らせします。</a:t>
            </a:r>
            <a:endParaRPr lang="en-US" altLang="ja-JP" sz="300" kern="1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5091952" y="139193"/>
            <a:ext cx="4729682" cy="1903186"/>
          </a:xfrm>
          <a:prstGeom prst="rect">
            <a:avLst/>
          </a:prstGeom>
          <a:solidFill>
            <a:srgbClr val="DEF8DC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144000" tIns="144000" rIns="144000" bIns="72000" anchor="ctr" anchorCtr="0">
            <a:spAutoFit/>
          </a:bodyPr>
          <a:lstStyle/>
          <a:p>
            <a:pPr algn="ctr">
              <a:lnSpc>
                <a:spcPts val="1200"/>
              </a:lnSpc>
            </a:pPr>
            <a:r>
              <a:rPr lang="ja-JP" altLang="ja-JP" sz="900" b="1" kern="100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個人情報の保護に関する法律</a:t>
            </a:r>
            <a:r>
              <a:rPr lang="ja-JP" altLang="en-US" sz="900" b="1" kern="100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（平成</a:t>
            </a:r>
            <a:r>
              <a:rPr lang="en-US" altLang="ja-JP" sz="900" b="1" kern="100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15</a:t>
            </a:r>
            <a:r>
              <a:rPr lang="ja-JP" altLang="en-US" sz="900" b="1" kern="100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年法律第</a:t>
            </a:r>
            <a:r>
              <a:rPr lang="en-US" altLang="ja-JP" sz="900" b="1" kern="100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57</a:t>
            </a:r>
            <a:r>
              <a:rPr lang="ja-JP" altLang="en-US" sz="900" b="1" kern="100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号）抄</a:t>
            </a:r>
            <a:endParaRPr lang="ja-JP" altLang="ja-JP" sz="900" kern="1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200"/>
              </a:lnSpc>
            </a:pPr>
            <a:r>
              <a:rPr lang="ja-JP" altLang="ja-JP" sz="900" b="1" kern="100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（第三者提供の制限）</a:t>
            </a:r>
            <a:r>
              <a:rPr lang="ja-JP" altLang="en-US" sz="900" b="1" kern="100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endParaRPr lang="en-US" altLang="ja-JP" sz="900" b="1" kern="100" dirty="0" smtClean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200"/>
              </a:lnSpc>
            </a:pPr>
            <a:r>
              <a:rPr lang="ja-JP" altLang="ja-JP" sz="900" kern="100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第</a:t>
            </a:r>
            <a:r>
              <a:rPr lang="en-US" altLang="ja-JP" sz="900" kern="100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27</a:t>
            </a:r>
            <a:r>
              <a:rPr lang="ja-JP" altLang="ja-JP" sz="900" kern="100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条</a:t>
            </a:r>
            <a:endParaRPr lang="ja-JP" altLang="ja-JP" sz="900" kern="1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77800" indent="-177800">
              <a:lnSpc>
                <a:spcPts val="1200"/>
              </a:lnSpc>
            </a:pPr>
            <a:r>
              <a:rPr lang="ja-JP" altLang="ja-JP" sz="900" kern="100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５　次に掲げる場合において、当該個人データの提供を受ける者は、前各項の規定の適用については、</a:t>
            </a:r>
            <a:r>
              <a:rPr lang="ja-JP" altLang="ja-JP" sz="900" u="sng" kern="100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第三者に該当しない</a:t>
            </a:r>
            <a:r>
              <a:rPr lang="ja-JP" altLang="ja-JP" sz="900" kern="100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ものとする。</a:t>
            </a:r>
            <a:endParaRPr lang="ja-JP" altLang="ja-JP" sz="900" kern="1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200"/>
              </a:lnSpc>
            </a:pPr>
            <a:r>
              <a:rPr lang="ja-JP" altLang="ja-JP" sz="900" kern="100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－中略－</a:t>
            </a:r>
            <a:r>
              <a:rPr lang="en-US" altLang="ja-JP" sz="9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/>
            </a:r>
            <a:br>
              <a:rPr lang="en-US" altLang="ja-JP" sz="9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r>
              <a:rPr lang="ja-JP" altLang="ja-JP" sz="900" kern="100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三　特定の者との間で共同して利用される個人データが当該特定の者に提供される場合であって、その旨並びに共同して利用される個人データの項目、共同して利用する者の範囲、利用する者の利用目的</a:t>
            </a:r>
            <a:r>
              <a:rPr lang="ja-JP" altLang="en-US" sz="900" kern="100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並びに</a:t>
            </a:r>
            <a:r>
              <a:rPr lang="ja-JP" altLang="ja-JP" sz="900" kern="100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当該個人データの管理について責任を有する者の氏名又は名称</a:t>
            </a:r>
            <a:r>
              <a:rPr lang="ja-JP" altLang="en-US" sz="900" kern="100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及び住所並びに法人にあっては、その代表者の氏名</a:t>
            </a:r>
            <a:r>
              <a:rPr lang="ja-JP" altLang="ja-JP" sz="900" kern="100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について、あらかじめ、本人に通知し、又は本人が容易に知り得る状態に置いているとき。</a:t>
            </a:r>
            <a:endParaRPr lang="en-US" altLang="ja-JP" sz="900" kern="100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8223894"/>
              </p:ext>
            </p:extLst>
          </p:nvPr>
        </p:nvGraphicFramePr>
        <p:xfrm>
          <a:off x="98881" y="3754139"/>
          <a:ext cx="4854119" cy="1181142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48541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4582">
                <a:tc>
                  <a:txBody>
                    <a:bodyPr/>
                    <a:lstStyle/>
                    <a:p>
                      <a:pPr algn="just"/>
                      <a:r>
                        <a:rPr kumimoji="0" lang="ja-JP" altLang="en-US" sz="11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日々の記録データの共有による健康課題対策・支援</a:t>
                      </a:r>
                      <a:endParaRPr kumimoji="1" lang="ja-JP" altLang="en-US" sz="1100" u="none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72000" marB="36000" anchor="ctr">
                    <a:lnL w="12700" cap="flat" cmpd="sng" algn="ctr">
                      <a:solidFill>
                        <a:srgbClr val="7FE5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E5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E5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E5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F8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2876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ja-JP" sz="11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共同利用するデータ</a:t>
                      </a:r>
                      <a:r>
                        <a:rPr kumimoji="0" lang="ja-JP" altLang="en-US" sz="11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：氏名、被保険者番号、歩数、睡眠時間、体重、血圧、計測元</a:t>
                      </a:r>
                      <a:endParaRPr kumimoji="0" lang="ja-JP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72000" marB="36000" anchor="ctr">
                    <a:lnL w="12700" cap="flat" cmpd="sng" algn="ctr">
                      <a:solidFill>
                        <a:srgbClr val="7FE5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E5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E5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E5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2876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11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「日々の記録」に連携された健康情報を共有・活用し、健康経営を推進</a:t>
                      </a:r>
                      <a:endParaRPr kumimoji="0" lang="en-US" altLang="ja-JP" sz="1100" u="none" strike="noStrike" cap="none" normalizeH="0" baseline="0" dirty="0" smtClean="0">
                        <a:ln>
                          <a:noFill/>
                        </a:ln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11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します。</a:t>
                      </a:r>
                      <a:endParaRPr kumimoji="0" lang="en-US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72000" marB="36000" anchor="ctr">
                    <a:lnL w="12700" cap="flat" cmpd="sng" algn="ctr">
                      <a:solidFill>
                        <a:srgbClr val="7FE5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E5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E5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E5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2456862"/>
              </p:ext>
            </p:extLst>
          </p:nvPr>
        </p:nvGraphicFramePr>
        <p:xfrm>
          <a:off x="94908" y="5014309"/>
          <a:ext cx="4856654" cy="1210337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48566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9640">
                <a:tc>
                  <a:txBody>
                    <a:bodyPr/>
                    <a:lstStyle/>
                    <a:p>
                      <a:pPr algn="just"/>
                      <a:r>
                        <a:rPr kumimoji="1" lang="ja-JP" altLang="en-US" sz="1100" u="none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ウォーキングラリーデータ・健康年齢の共有による健康づくりの推進</a:t>
                      </a:r>
                      <a:endParaRPr kumimoji="1" lang="ja-JP" altLang="en-US" sz="1100" b="1" u="none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72000" marB="36000" anchor="ctr">
                    <a:lnL w="12700" cap="flat" cmpd="sng" algn="ctr">
                      <a:solidFill>
                        <a:srgbClr val="7FE5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E5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E5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E5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F8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1417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ja-JP" sz="11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共同利用するデータ</a:t>
                      </a:r>
                      <a:r>
                        <a:rPr kumimoji="0" lang="ja-JP" altLang="en-US" sz="11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：氏名、被保険者番号、ニックネーム、チーム情報、</a:t>
                      </a:r>
                      <a:endParaRPr kumimoji="0" lang="en-US" altLang="ja-JP" sz="1100" u="none" strike="noStrike" cap="none" normalizeH="0" baseline="0" dirty="0" smtClean="0">
                        <a:ln>
                          <a:noFill/>
                        </a:ln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11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合計歩数、平均歩数、</a:t>
                      </a:r>
                      <a:r>
                        <a:rPr kumimoji="0" lang="en-US" altLang="ja-JP" sz="11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Fitbit/</a:t>
                      </a:r>
                      <a:r>
                        <a:rPr kumimoji="0" lang="en-US" altLang="ja-JP" sz="11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garmin</a:t>
                      </a:r>
                      <a:r>
                        <a:rPr kumimoji="0" lang="ja-JP" altLang="en-US" sz="11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連携有無、エントリー状況、健康年齢</a:t>
                      </a:r>
                      <a:endParaRPr kumimoji="0" lang="ja-JP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72000" marB="36000" anchor="ctr">
                    <a:lnL w="12700" cap="flat" cmpd="sng" algn="ctr">
                      <a:solidFill>
                        <a:srgbClr val="7FE5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E5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E5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E5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8707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11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ウォーキングラリー・健康年齢の結果情報を共有・活用し、健康経営を</a:t>
                      </a:r>
                      <a:endParaRPr kumimoji="0" lang="en-US" altLang="ja-JP" sz="1100" u="none" strike="noStrike" cap="none" normalizeH="0" baseline="0" dirty="0" smtClean="0">
                        <a:ln>
                          <a:noFill/>
                        </a:ln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11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推進します。</a:t>
                      </a:r>
                      <a:endParaRPr kumimoji="0" lang="ja-JP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72000" marB="36000" anchor="ctr">
                    <a:lnL w="12700" cap="flat" cmpd="sng" algn="ctr">
                      <a:solidFill>
                        <a:srgbClr val="7FE5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E5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E5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E5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3051254"/>
              </p:ext>
            </p:extLst>
          </p:nvPr>
        </p:nvGraphicFramePr>
        <p:xfrm>
          <a:off x="98881" y="2561554"/>
          <a:ext cx="4854119" cy="1107812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48541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4710">
                <a:tc>
                  <a:txBody>
                    <a:bodyPr/>
                    <a:lstStyle/>
                    <a:p>
                      <a:pPr algn="just"/>
                      <a:r>
                        <a:rPr kumimoji="1" lang="ja-JP" altLang="en-US" sz="1100" u="none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登録状況の共有による登録・利用勧奨</a:t>
                      </a:r>
                      <a:endParaRPr kumimoji="1" lang="ja-JP" altLang="en-US" sz="1100" b="1" u="none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72000" marB="36000" anchor="ctr">
                    <a:lnL w="12700" cap="flat" cmpd="sng" algn="ctr">
                      <a:solidFill>
                        <a:srgbClr val="7FE5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E5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E5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E5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F8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8392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ja-JP" sz="11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共同利用するデータ</a:t>
                      </a:r>
                      <a:r>
                        <a:rPr kumimoji="0" lang="ja-JP" altLang="en-US" sz="11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：氏名、被保険者番号、生年月日、本人確認用コード資格取得日、資格喪失日、登録状況、最終ログイン日時</a:t>
                      </a:r>
                      <a:endParaRPr kumimoji="0" lang="ja-JP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72000" marB="36000" anchor="ctr">
                    <a:lnL w="12700" cap="flat" cmpd="sng" algn="ctr">
                      <a:solidFill>
                        <a:srgbClr val="7FE5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E5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E5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E5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4710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11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登録状況を共有し、</a:t>
                      </a:r>
                      <a:r>
                        <a:rPr kumimoji="0" lang="en-US" altLang="ja-JP" sz="11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Pep Up</a:t>
                      </a:r>
                      <a:r>
                        <a:rPr kumimoji="0" lang="ja-JP" altLang="en-US" sz="11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の登録・利用の勧奨に活用します。</a:t>
                      </a:r>
                      <a:endParaRPr kumimoji="0" lang="ja-JP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72000" marB="36000" anchor="ctr">
                    <a:lnL w="12700" cap="flat" cmpd="sng" algn="ctr">
                      <a:solidFill>
                        <a:srgbClr val="7FE5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E5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E5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E5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2569558"/>
              </p:ext>
            </p:extLst>
          </p:nvPr>
        </p:nvGraphicFramePr>
        <p:xfrm>
          <a:off x="98881" y="2195733"/>
          <a:ext cx="9722753" cy="29088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19865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362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0517">
                <a:tc>
                  <a:txBody>
                    <a:bodyPr/>
                    <a:lstStyle/>
                    <a:p>
                      <a:pPr algn="ctr"/>
                      <a:r>
                        <a:rPr kumimoji="0" lang="ja-JP" alt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事業目的及び内容</a:t>
                      </a:r>
                      <a:endParaRPr kumimoji="1" lang="ja-JP" altLang="en-US" sz="1200" b="1" u="none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72000" marB="36000" anchor="ctr">
                    <a:lnL w="12700" cap="flat" cmpd="sng" algn="ctr">
                      <a:solidFill>
                        <a:srgbClr val="7FE5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E5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E5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E5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E577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0" lang="ja-JP" altLang="en-US" sz="1200" b="0" u="none" strike="noStrike" cap="none" normalizeH="0" baseline="0" smtClean="0">
                          <a:ln>
                            <a:noFill/>
                          </a:ln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健康経営の推進</a:t>
                      </a:r>
                      <a:r>
                        <a:rPr kumimoji="0" lang="ja-JP" altLang="en-US" sz="12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および被保険者の健康管理・維持・増進を目的に、下記の事業を実施します。</a:t>
                      </a:r>
                      <a:endParaRPr kumimoji="0" lang="ja-JP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72000" marB="36000" anchor="ctr">
                    <a:lnL w="12700" cap="flat" cmpd="sng" algn="ctr">
                      <a:solidFill>
                        <a:srgbClr val="7FE5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E5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E5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E5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1" name="正方形/長方形 10"/>
          <p:cNvSpPr/>
          <p:nvPr/>
        </p:nvSpPr>
        <p:spPr>
          <a:xfrm>
            <a:off x="610831" y="6270331"/>
            <a:ext cx="9017106" cy="391628"/>
          </a:xfrm>
          <a:prstGeom prst="rect">
            <a:avLst/>
          </a:prstGeom>
          <a:solidFill>
            <a:srgbClr val="DEF8DC"/>
          </a:solidFill>
        </p:spPr>
        <p:txBody>
          <a:bodyPr wrap="square" lIns="180000" tIns="108000" rIns="180000" bIns="36000" anchor="ctr" anchorCtr="0">
            <a:spAutoFit/>
          </a:bodyPr>
          <a:lstStyle/>
          <a:p>
            <a:pPr algn="just"/>
            <a:r>
              <a:rPr lang="ja-JP" altLang="en-US" sz="8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本事業の事業内容及び目的に沿った利用範囲内</a:t>
            </a:r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でのみ使用し、人事評価等に用いられることは一切ありません。上記の目的以外で使用された場合は、責任者及び違反者に罰則が課せられます。なお、本事業でのデータ共有について同意されない場合は、事業所又は健保組合健康管理部までお申し出ください。</a:t>
            </a:r>
          </a:p>
        </p:txBody>
      </p:sp>
      <p:pic>
        <p:nvPicPr>
          <p:cNvPr id="12" name="図 1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446" y="6262125"/>
            <a:ext cx="318770" cy="280035"/>
          </a:xfrm>
          <a:prstGeom prst="rect">
            <a:avLst/>
          </a:prstGeom>
        </p:spPr>
      </p:pic>
      <p:graphicFrame>
        <p:nvGraphicFramePr>
          <p:cNvPr id="13" name="表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5962301"/>
              </p:ext>
            </p:extLst>
          </p:nvPr>
        </p:nvGraphicFramePr>
        <p:xfrm>
          <a:off x="5119384" y="2561554"/>
          <a:ext cx="4702250" cy="1258513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3511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51125">
                  <a:extLst>
                    <a:ext uri="{9D8B030D-6E8A-4147-A177-3AD203B41FA5}">
                      <a16:colId xmlns:a16="http://schemas.microsoft.com/office/drawing/2014/main" val="3275122604"/>
                    </a:ext>
                  </a:extLst>
                </a:gridCol>
              </a:tblGrid>
              <a:tr h="293051">
                <a:tc gridSpan="2"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共同利用する者の範囲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72000" marB="36000" anchor="ctr">
                    <a:lnL w="12700" cap="flat" cmpd="sng" algn="ctr">
                      <a:solidFill>
                        <a:srgbClr val="7FE5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E5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E5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E5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E57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65462">
                <a:tc>
                  <a:txBody>
                    <a:bodyPr/>
                    <a:lstStyle/>
                    <a:p>
                      <a:r>
                        <a:rPr kumimoji="0" lang="ja-JP" altLang="en-US" sz="105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株式会社○○○○○○○○○○○</a:t>
                      </a:r>
                      <a:endParaRPr kumimoji="0" lang="en-US" altLang="ja-JP" sz="1050" u="none" strike="noStrike" cap="none" normalizeH="0" baseline="0" dirty="0" smtClean="0">
                        <a:ln>
                          <a:noFill/>
                        </a:ln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105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人事グループ</a:t>
                      </a:r>
                      <a:endParaRPr kumimoji="0" lang="en-US" altLang="ja-JP" sz="1050" u="none" strike="noStrike" cap="none" normalizeH="0" baseline="0" dirty="0" smtClean="0">
                        <a:ln>
                          <a:noFill/>
                        </a:ln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105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℡：</a:t>
                      </a:r>
                      <a:r>
                        <a:rPr kumimoji="0" lang="en-US" altLang="ja-JP" sz="105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03</a:t>
                      </a:r>
                      <a:r>
                        <a:rPr kumimoji="0" lang="ja-JP" altLang="en-US" sz="105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（****）****</a:t>
                      </a:r>
                      <a:endParaRPr kumimoji="0" lang="en-US" altLang="ja-JP" sz="1050" u="none" strike="noStrike" cap="none" normalizeH="0" baseline="0" dirty="0" smtClean="0">
                        <a:ln>
                          <a:noFill/>
                        </a:ln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72000" marB="36000" anchor="ctr">
                    <a:lnL w="12700" cap="flat" cmpd="sng" algn="ctr">
                      <a:solidFill>
                        <a:srgbClr val="7FE5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E5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E5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E5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関東ＩＴソフトウェア健康保険組合</a:t>
                      </a:r>
                      <a:r>
                        <a:rPr kumimoji="0" lang="en-US" altLang="ja-JP" sz="105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/>
                      </a:r>
                      <a:br>
                        <a:rPr kumimoji="0" lang="en-US" altLang="ja-JP" sz="105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</a:br>
                      <a:r>
                        <a:rPr kumimoji="0" lang="ja-JP" altLang="en-US" sz="105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総務事務局健康管理部の役職員</a:t>
                      </a:r>
                      <a:endParaRPr kumimoji="0" lang="en-US" altLang="ja-JP" sz="1050" u="none" strike="noStrike" cap="none" normalizeH="0" baseline="0" dirty="0" smtClean="0">
                        <a:ln>
                          <a:noFill/>
                        </a:ln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105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℡：</a:t>
                      </a:r>
                      <a:r>
                        <a:rPr kumimoji="0" lang="en-US" altLang="ja-JP" sz="105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03</a:t>
                      </a:r>
                      <a:r>
                        <a:rPr kumimoji="0" lang="ja-JP" altLang="en-US" sz="105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</a:t>
                      </a:r>
                      <a:r>
                        <a:rPr kumimoji="0" lang="en-US" altLang="ja-JP" sz="105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5925</a:t>
                      </a:r>
                      <a:r>
                        <a:rPr kumimoji="0" lang="ja-JP" altLang="en-US" sz="105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）</a:t>
                      </a:r>
                      <a:r>
                        <a:rPr kumimoji="0" lang="en-US" altLang="ja-JP" sz="105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5340</a:t>
                      </a:r>
                      <a:endParaRPr kumimoji="0" lang="ja-JP" altLang="en-US" sz="1050" u="none" strike="noStrike" cap="none" normalizeH="0" baseline="0" dirty="0" smtClean="0">
                        <a:ln>
                          <a:noFill/>
                        </a:ln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72000" marB="36000" anchor="ctr">
                    <a:lnL w="12700" cap="flat" cmpd="sng" algn="ctr">
                      <a:solidFill>
                        <a:srgbClr val="7FE5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E5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E5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E5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4" name="表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5606239"/>
              </p:ext>
            </p:extLst>
          </p:nvPr>
        </p:nvGraphicFramePr>
        <p:xfrm>
          <a:off x="5119384" y="3935474"/>
          <a:ext cx="4702250" cy="1103319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3511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51125">
                  <a:extLst>
                    <a:ext uri="{9D8B030D-6E8A-4147-A177-3AD203B41FA5}">
                      <a16:colId xmlns:a16="http://schemas.microsoft.com/office/drawing/2014/main" val="3275122604"/>
                    </a:ext>
                  </a:extLst>
                </a:gridCol>
              </a:tblGrid>
              <a:tr h="291026">
                <a:tc gridSpan="2">
                  <a:txBody>
                    <a:bodyPr/>
                    <a:lstStyle/>
                    <a:p>
                      <a:r>
                        <a:rPr kumimoji="1" lang="ja-JP" altLang="en-US" sz="105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該当個人データの管理について責任を有する者の氏名又は名称及び住所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72000" marB="36000" anchor="ctr">
                    <a:lnL w="12700" cap="flat" cmpd="sng" algn="ctr">
                      <a:solidFill>
                        <a:srgbClr val="7FE5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E5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E5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E5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E57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2293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メイリオ" panose="020B0604030504040204" pitchFamily="50" charset="-128"/>
                        <a:buNone/>
                        <a:tabLst/>
                        <a:defRPr/>
                      </a:pPr>
                      <a:r>
                        <a:rPr kumimoji="0" lang="ja-JP" altLang="en-US" sz="105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氏名又は名称</a:t>
                      </a:r>
                      <a:endParaRPr kumimoji="0" lang="en-US" altLang="ja-JP" sz="1050" u="none" strike="noStrike" cap="none" normalizeH="0" baseline="0" dirty="0" smtClean="0">
                        <a:ln>
                          <a:noFill/>
                        </a:ln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メイリオ" panose="020B0604030504040204" pitchFamily="50" charset="-128"/>
                        <a:buNone/>
                        <a:tabLst/>
                        <a:defRPr/>
                      </a:pPr>
                      <a:r>
                        <a:rPr kumimoji="0" lang="ja-JP" altLang="en-US" sz="105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事業所住所</a:t>
                      </a:r>
                      <a:endParaRPr kumimoji="0" lang="en-US" altLang="ja-JP" sz="1050" u="none" strike="noStrike" cap="none" normalizeH="0" baseline="0" dirty="0" smtClean="0">
                        <a:ln>
                          <a:noFill/>
                        </a:ln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メイリオ" panose="020B0604030504040204" pitchFamily="50" charset="-128"/>
                        <a:buNone/>
                        <a:tabLst/>
                        <a:defRPr/>
                      </a:pPr>
                      <a:r>
                        <a:rPr kumimoji="0" lang="ja-JP" altLang="en-US" sz="105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℡：</a:t>
                      </a:r>
                      <a:r>
                        <a:rPr kumimoji="0" lang="en-US" altLang="ja-JP" sz="105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03</a:t>
                      </a:r>
                      <a:r>
                        <a:rPr kumimoji="0" lang="ja-JP" altLang="en-US" sz="105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（****）****</a:t>
                      </a:r>
                      <a:endParaRPr kumimoji="0" lang="ja-JP" alt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72000" marB="36000" anchor="ctr">
                    <a:lnL w="12700" cap="flat" cmpd="sng" algn="ctr">
                      <a:solidFill>
                        <a:srgbClr val="7FE5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E5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E5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E5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メイリオ" panose="020B0604030504040204" pitchFamily="50" charset="-128"/>
                        <a:buNone/>
                        <a:tabLst/>
                        <a:defRPr/>
                      </a:pPr>
                      <a:r>
                        <a:rPr kumimoji="0" lang="ja-JP" altLang="en-US" sz="105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常務理事　近藤 紀一</a:t>
                      </a:r>
                      <a:endParaRPr kumimoji="0" lang="en-US" altLang="ja-JP" sz="1050" u="none" strike="noStrike" cap="none" normalizeH="0" baseline="0" dirty="0" smtClean="0">
                        <a:ln>
                          <a:noFill/>
                        </a:ln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メイリオ" panose="020B0604030504040204" pitchFamily="50" charset="-128"/>
                        <a:buNone/>
                        <a:tabLst/>
                        <a:defRPr/>
                      </a:pPr>
                      <a:r>
                        <a:rPr kumimoji="1" lang="ja-JP" altLang="en-US" sz="105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東京都新宿区百人町</a:t>
                      </a:r>
                      <a:r>
                        <a:rPr kumimoji="1" lang="en-US" altLang="ja-JP" sz="105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2-27-6</a:t>
                      </a:r>
                      <a:endParaRPr kumimoji="0" lang="ja-JP" altLang="en-US" sz="1050" u="none" strike="noStrike" cap="none" normalizeH="0" baseline="0" dirty="0" smtClean="0">
                        <a:ln>
                          <a:noFill/>
                        </a:ln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メイリオ" panose="020B0604030504040204" pitchFamily="50" charset="-128"/>
                        <a:buNone/>
                        <a:tabLst/>
                        <a:defRPr/>
                      </a:pPr>
                      <a:r>
                        <a:rPr kumimoji="0" lang="ja-JP" altLang="en-US" sz="105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℡：</a:t>
                      </a:r>
                      <a:r>
                        <a:rPr kumimoji="0" lang="en-US" altLang="ja-JP" sz="105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03</a:t>
                      </a:r>
                      <a:r>
                        <a:rPr kumimoji="0" lang="ja-JP" altLang="en-US" sz="105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</a:t>
                      </a:r>
                      <a:r>
                        <a:rPr kumimoji="0" lang="en-US" altLang="ja-JP" sz="105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5925</a:t>
                      </a:r>
                      <a:r>
                        <a:rPr kumimoji="0" lang="ja-JP" altLang="en-US" sz="105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）</a:t>
                      </a:r>
                      <a:r>
                        <a:rPr kumimoji="0" lang="en-US" altLang="ja-JP" sz="105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5300</a:t>
                      </a:r>
                    </a:p>
                  </a:txBody>
                  <a:tcPr marT="72000" marB="36000" anchor="ctr">
                    <a:lnL w="12700" cap="flat" cmpd="sng" algn="ctr">
                      <a:solidFill>
                        <a:srgbClr val="7FE5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E5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E5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E5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5" name="表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6530103"/>
              </p:ext>
            </p:extLst>
          </p:nvPr>
        </p:nvGraphicFramePr>
        <p:xfrm>
          <a:off x="5119384" y="5154200"/>
          <a:ext cx="4702250" cy="893672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3511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51125">
                  <a:extLst>
                    <a:ext uri="{9D8B030D-6E8A-4147-A177-3AD203B41FA5}">
                      <a16:colId xmlns:a16="http://schemas.microsoft.com/office/drawing/2014/main" val="3275122604"/>
                    </a:ext>
                  </a:extLst>
                </a:gridCol>
              </a:tblGrid>
              <a:tr h="28486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代表者名</a:t>
                      </a:r>
                      <a:endParaRPr kumimoji="1" lang="ja-JP" altLang="en-US" sz="1050" b="1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72000" marB="36000" anchor="ctr">
                    <a:lnL w="12700" cap="flat" cmpd="sng" algn="ctr">
                      <a:solidFill>
                        <a:srgbClr val="7FE5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E5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E5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E5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8E78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881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メイリオ" panose="020B0604030504040204" pitchFamily="50" charset="-128"/>
                        <a:buNone/>
                        <a:tabLst/>
                        <a:defRPr/>
                      </a:pPr>
                      <a:r>
                        <a:rPr kumimoji="0" lang="ja-JP" altLang="en-US" sz="105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株式会社○○○○○○○○○○○</a:t>
                      </a:r>
                      <a:endParaRPr kumimoji="0" lang="en-US" altLang="ja-JP" sz="1050" u="none" strike="noStrike" cap="none" normalizeH="0" baseline="0" dirty="0" smtClean="0">
                        <a:ln>
                          <a:noFill/>
                        </a:ln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メイリオ" panose="020B0604030504040204" pitchFamily="50" charset="-128"/>
                        <a:buNone/>
                        <a:tabLst/>
                        <a:defRPr/>
                      </a:pPr>
                      <a:r>
                        <a:rPr kumimoji="0" lang="ja-JP" altLang="en-US" sz="105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代表者名</a:t>
                      </a:r>
                      <a:endParaRPr kumimoji="0" lang="en-US" altLang="ja-JP" sz="1050" u="none" strike="noStrike" cap="none" normalizeH="0" baseline="0" dirty="0" smtClean="0">
                        <a:ln>
                          <a:noFill/>
                        </a:ln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72000" marB="36000" anchor="ctr">
                    <a:lnL w="12700" cap="flat" cmpd="sng" algn="ctr">
                      <a:solidFill>
                        <a:srgbClr val="7FE5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E5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E5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E5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関東ＩＴソフトウェア健康保険組合</a:t>
                      </a:r>
                      <a:r>
                        <a:rPr kumimoji="1" lang="en-US" altLang="ja-JP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/>
                      </a:r>
                      <a:br>
                        <a:rPr kumimoji="1" lang="en-US" altLang="ja-JP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</a:br>
                      <a:r>
                        <a:rPr kumimoji="1" lang="ja-JP" altLang="en-US" sz="105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理事長　東尾</a:t>
                      </a:r>
                      <a:r>
                        <a:rPr kumimoji="1" lang="ja-JP" altLang="en-US" sz="1050" baseline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</a:t>
                      </a:r>
                      <a:r>
                        <a:rPr kumimoji="1" lang="ja-JP" altLang="en-US" sz="105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公彦 </a:t>
                      </a:r>
                      <a:endParaRPr kumimoji="1" lang="en-US" altLang="ja-JP" sz="105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72000" marB="36000" anchor="ctr">
                    <a:lnL w="12700" cap="flat" cmpd="sng" algn="ctr">
                      <a:solidFill>
                        <a:srgbClr val="7FE5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E5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E5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E5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6" name="正方形/長方形 15"/>
          <p:cNvSpPr/>
          <p:nvPr/>
        </p:nvSpPr>
        <p:spPr>
          <a:xfrm>
            <a:off x="0" y="6714565"/>
            <a:ext cx="9906000" cy="143435"/>
          </a:xfrm>
          <a:prstGeom prst="rect">
            <a:avLst/>
          </a:prstGeom>
          <a:solidFill>
            <a:srgbClr val="4DDA42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7" name="図 16"/>
          <p:cNvPicPr>
            <a:picLocks noChangeAspect="1"/>
          </p:cNvPicPr>
          <p:nvPr/>
        </p:nvPicPr>
        <p:blipFill rotWithShape="1">
          <a:blip r:embed="rId4"/>
          <a:srcRect l="20972" t="24758" r="8898" b="21007"/>
          <a:stretch/>
        </p:blipFill>
        <p:spPr>
          <a:xfrm>
            <a:off x="4079637" y="105675"/>
            <a:ext cx="797442" cy="616688"/>
          </a:xfrm>
          <a:prstGeom prst="rect">
            <a:avLst/>
          </a:prstGeom>
        </p:spPr>
      </p:pic>
      <p:sp>
        <p:nvSpPr>
          <p:cNvPr id="8" name="スライド番号プレースホルダー 7"/>
          <p:cNvSpPr>
            <a:spLocks noGrp="1"/>
          </p:cNvSpPr>
          <p:nvPr>
            <p:ph type="sldNum" sz="quarter" idx="12"/>
          </p:nvPr>
        </p:nvSpPr>
        <p:spPr>
          <a:xfrm>
            <a:off x="7677150" y="6603719"/>
            <a:ext cx="2228850" cy="365125"/>
          </a:xfrm>
        </p:spPr>
        <p:txBody>
          <a:bodyPr/>
          <a:lstStyle/>
          <a:p>
            <a:fld id="{33E2D799-BE62-42FE-BD66-E83C2A25805C}" type="slidenum">
              <a:rPr kumimoji="1" lang="ja-JP" altLang="en-US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fld>
            <a:endParaRPr kumimoji="1" lang="ja-JP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2354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16545" y="44248"/>
            <a:ext cx="47333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株式会社○</a:t>
            </a:r>
            <a:r>
              <a:rPr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○○○○○○○○○○</a:t>
            </a:r>
            <a:endParaRPr lang="en-US" altLang="ja-JP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関東</a:t>
            </a:r>
            <a:r>
              <a:rPr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IT</a:t>
            </a:r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ソフトウェア健康保険組合</a:t>
            </a:r>
          </a:p>
          <a:p>
            <a:endParaRPr kumimoji="1" lang="ja-JP" altLang="en-US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14599" y="697109"/>
            <a:ext cx="435796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コラボヘルス推進のお知らせ</a:t>
            </a:r>
            <a:endParaRPr kumimoji="1" lang="ja-JP" altLang="en-US" sz="20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116545" y="1128256"/>
            <a:ext cx="4868637" cy="1015663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0"/>
              </a:spcAft>
            </a:pPr>
            <a:r>
              <a:rPr lang="ja-JP" altLang="en-US" sz="1200" b="1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ja-JP" sz="1200" b="1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｢従業員の健康寿命の延伸｣</a:t>
            </a:r>
            <a:r>
              <a:rPr lang="ja-JP" altLang="ja-JP" sz="12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</a:t>
            </a:r>
            <a:r>
              <a:rPr lang="ja-JP" altLang="ja-JP" sz="12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目指すべく</a:t>
            </a:r>
            <a:r>
              <a:rPr lang="ja-JP" altLang="ja-JP" sz="12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</a:t>
            </a:r>
            <a:r>
              <a:rPr lang="ja-JP" altLang="en-US" sz="12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事業所</a:t>
            </a:r>
            <a:r>
              <a:rPr lang="ja-JP" altLang="ja-JP" sz="12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と</a:t>
            </a:r>
            <a:r>
              <a:rPr lang="ja-JP" altLang="ja-JP" sz="12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健保組合との連携（コラボヘルス）をより一層推進し、効率的かつ効果的な</a:t>
            </a:r>
            <a:r>
              <a:rPr lang="ja-JP" altLang="ja-JP" sz="12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事業</a:t>
            </a:r>
            <a:r>
              <a:rPr lang="ja-JP" altLang="en-US" sz="12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</a:t>
            </a:r>
            <a:r>
              <a:rPr lang="ja-JP" altLang="ja-JP" sz="12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実施</a:t>
            </a:r>
            <a:r>
              <a:rPr lang="ja-JP" altLang="ja-JP" sz="12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に向けて</a:t>
            </a:r>
            <a:r>
              <a:rPr lang="ja-JP" altLang="ja-JP" sz="12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</a:t>
            </a:r>
            <a:r>
              <a:rPr lang="en-US" altLang="ja-JP" sz="12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Pep Up</a:t>
            </a:r>
            <a:r>
              <a:rPr lang="ja-JP" altLang="en-US" sz="1200" kern="10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データ</a:t>
            </a:r>
            <a:r>
              <a:rPr lang="ja-JP" altLang="ja-JP" sz="1200" kern="10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</a:t>
            </a:r>
            <a:r>
              <a:rPr lang="ja-JP" altLang="en-US" sz="1200" kern="10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事業所</a:t>
            </a:r>
            <a:r>
              <a:rPr lang="ja-JP" altLang="ja-JP" sz="1200" kern="10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と</a:t>
            </a:r>
            <a:r>
              <a:rPr lang="ja-JP" altLang="ja-JP" sz="12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健保組合</a:t>
            </a:r>
            <a:r>
              <a:rPr lang="ja-JP" altLang="ja-JP" sz="12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で共有・活用することとなりますので</a:t>
            </a:r>
            <a:r>
              <a:rPr lang="ja-JP" altLang="ja-JP" sz="12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</a:t>
            </a:r>
            <a:r>
              <a:rPr lang="ja-JP" altLang="ja-JP" sz="1200" u="sng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個人</a:t>
            </a:r>
            <a:r>
              <a:rPr lang="ja-JP" altLang="ja-JP" sz="1200" u="sng" kern="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情報の保護に関する法律</a:t>
            </a:r>
            <a:r>
              <a:rPr lang="ja-JP" altLang="ja-JP" sz="1200" u="sng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第</a:t>
            </a:r>
            <a:r>
              <a:rPr lang="en-US" altLang="ja-JP" sz="1200" u="sng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27</a:t>
            </a:r>
            <a:r>
              <a:rPr lang="ja-JP" altLang="ja-JP" sz="1200" u="sng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条第</a:t>
            </a:r>
            <a:r>
              <a:rPr lang="en-US" altLang="ja-JP" sz="1200" u="sng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5</a:t>
            </a:r>
            <a:r>
              <a:rPr lang="ja-JP" altLang="ja-JP" sz="1200" u="sng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項</a:t>
            </a:r>
            <a:r>
              <a:rPr lang="ja-JP" altLang="en-US" sz="1200" u="sng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第</a:t>
            </a:r>
            <a:r>
              <a:rPr lang="en-US" altLang="ja-JP" sz="1200" u="sng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</a:t>
            </a:r>
            <a:r>
              <a:rPr lang="ja-JP" altLang="en-US" sz="1200" u="sng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号</a:t>
            </a:r>
            <a:r>
              <a:rPr lang="ja-JP" altLang="en-US" sz="12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の規定</a:t>
            </a:r>
            <a:r>
              <a:rPr lang="ja-JP" altLang="ja-JP" sz="12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に基づき</a:t>
            </a:r>
            <a:r>
              <a:rPr lang="ja-JP" altLang="en-US" sz="12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</a:t>
            </a:r>
            <a:r>
              <a:rPr lang="ja-JP" altLang="ja-JP" sz="12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下記</a:t>
            </a:r>
            <a:r>
              <a:rPr lang="ja-JP" altLang="ja-JP" sz="12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</a:t>
            </a:r>
            <a:r>
              <a:rPr lang="ja-JP" altLang="ja-JP" sz="12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とおりお知らせします。</a:t>
            </a:r>
            <a:endParaRPr lang="en-US" altLang="ja-JP" sz="300" kern="1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5091952" y="139193"/>
            <a:ext cx="4729682" cy="1903186"/>
          </a:xfrm>
          <a:prstGeom prst="rect">
            <a:avLst/>
          </a:prstGeom>
          <a:solidFill>
            <a:srgbClr val="DEF8DC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144000" tIns="144000" rIns="144000" bIns="72000" anchor="ctr" anchorCtr="0">
            <a:spAutoFit/>
          </a:bodyPr>
          <a:lstStyle/>
          <a:p>
            <a:pPr algn="ctr">
              <a:lnSpc>
                <a:spcPts val="1200"/>
              </a:lnSpc>
            </a:pPr>
            <a:r>
              <a:rPr lang="ja-JP" altLang="ja-JP" sz="900" b="1" kern="100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個人情報の保護に関する法律</a:t>
            </a:r>
            <a:r>
              <a:rPr lang="ja-JP" altLang="en-US" sz="900" b="1" kern="100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（平成</a:t>
            </a:r>
            <a:r>
              <a:rPr lang="en-US" altLang="ja-JP" sz="900" b="1" kern="100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15</a:t>
            </a:r>
            <a:r>
              <a:rPr lang="ja-JP" altLang="en-US" sz="900" b="1" kern="100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年法律第</a:t>
            </a:r>
            <a:r>
              <a:rPr lang="en-US" altLang="ja-JP" sz="900" b="1" kern="100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57</a:t>
            </a:r>
            <a:r>
              <a:rPr lang="ja-JP" altLang="en-US" sz="900" b="1" kern="100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号）抄</a:t>
            </a:r>
            <a:endParaRPr lang="ja-JP" altLang="ja-JP" sz="900" kern="1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200"/>
              </a:lnSpc>
            </a:pPr>
            <a:r>
              <a:rPr lang="ja-JP" altLang="ja-JP" sz="900" b="1" kern="100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（第三者提供の制限）</a:t>
            </a:r>
            <a:r>
              <a:rPr lang="ja-JP" altLang="en-US" sz="900" b="1" kern="100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endParaRPr lang="en-US" altLang="ja-JP" sz="900" b="1" kern="100" dirty="0" smtClean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200"/>
              </a:lnSpc>
            </a:pPr>
            <a:r>
              <a:rPr lang="ja-JP" altLang="ja-JP" sz="900" kern="100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第</a:t>
            </a:r>
            <a:r>
              <a:rPr lang="en-US" altLang="ja-JP" sz="900" kern="100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27</a:t>
            </a:r>
            <a:r>
              <a:rPr lang="ja-JP" altLang="ja-JP" sz="900" kern="100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条</a:t>
            </a:r>
            <a:endParaRPr lang="ja-JP" altLang="ja-JP" sz="900" kern="1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77800" indent="-177800">
              <a:lnSpc>
                <a:spcPts val="1200"/>
              </a:lnSpc>
            </a:pPr>
            <a:r>
              <a:rPr lang="ja-JP" altLang="ja-JP" sz="900" kern="100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５　次に掲げる場合において、当該個人データの提供を受ける者は、前各項の規定の適用については、</a:t>
            </a:r>
            <a:r>
              <a:rPr lang="ja-JP" altLang="ja-JP" sz="900" u="sng" kern="100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第三者に該当しない</a:t>
            </a:r>
            <a:r>
              <a:rPr lang="ja-JP" altLang="ja-JP" sz="900" kern="100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ものとする。</a:t>
            </a:r>
            <a:endParaRPr lang="ja-JP" altLang="ja-JP" sz="900" kern="1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200"/>
              </a:lnSpc>
            </a:pPr>
            <a:r>
              <a:rPr lang="ja-JP" altLang="ja-JP" sz="900" kern="100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－中略－</a:t>
            </a:r>
            <a:r>
              <a:rPr lang="en-US" altLang="ja-JP" sz="9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/>
            </a:r>
            <a:br>
              <a:rPr lang="en-US" altLang="ja-JP" sz="9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r>
              <a:rPr lang="ja-JP" altLang="ja-JP" sz="900" kern="100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三　特定の者との間で共同して利用される個人データが当該特定の者に提供される場合であって、その旨並びに共同して利用される個人データの項目、共同して利用する者の範囲、利用する者の利用目的</a:t>
            </a:r>
            <a:r>
              <a:rPr lang="ja-JP" altLang="en-US" sz="900" kern="100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並びに</a:t>
            </a:r>
            <a:r>
              <a:rPr lang="ja-JP" altLang="ja-JP" sz="900" kern="100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当該個人データの管理について責任を有する者の氏名又は名称</a:t>
            </a:r>
            <a:r>
              <a:rPr lang="ja-JP" altLang="en-US" sz="900" kern="100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及び住所並びに法人にあっては、その代表者の氏名</a:t>
            </a:r>
            <a:r>
              <a:rPr lang="ja-JP" altLang="ja-JP" sz="900" kern="100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について、あらかじめ、本人に通知し、又は本人が容易に知り得る状態に置いているとき。</a:t>
            </a:r>
            <a:endParaRPr lang="en-US" altLang="ja-JP" sz="900" kern="100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9021614"/>
              </p:ext>
            </p:extLst>
          </p:nvPr>
        </p:nvGraphicFramePr>
        <p:xfrm>
          <a:off x="96346" y="3826656"/>
          <a:ext cx="4856654" cy="1115764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48566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9640">
                <a:tc>
                  <a:txBody>
                    <a:bodyPr/>
                    <a:lstStyle/>
                    <a:p>
                      <a:pPr algn="just"/>
                      <a:r>
                        <a:rPr kumimoji="1" lang="ja-JP" altLang="en-US" sz="1100" u="none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ウォーキングラリーデータの共有による健康づくりの推進</a:t>
                      </a:r>
                      <a:endParaRPr kumimoji="1" lang="ja-JP" altLang="en-US" sz="1100" b="1" u="none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72000" marB="36000" anchor="ctr">
                    <a:lnL w="12700" cap="flat" cmpd="sng" algn="ctr">
                      <a:solidFill>
                        <a:srgbClr val="7FE5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E5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E5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E5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F8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1417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ja-JP" sz="11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共同利用するデータ</a:t>
                      </a:r>
                      <a:r>
                        <a:rPr kumimoji="0" lang="ja-JP" altLang="en-US" sz="11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：氏名、被保険者番号、ニックネーム、チーム情報、</a:t>
                      </a:r>
                      <a:endParaRPr kumimoji="0" lang="en-US" altLang="ja-JP" sz="1100" u="none" strike="noStrike" cap="none" normalizeH="0" baseline="0" dirty="0" smtClean="0">
                        <a:ln>
                          <a:noFill/>
                        </a:ln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11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合計歩数、平均歩数、</a:t>
                      </a:r>
                      <a:r>
                        <a:rPr kumimoji="0" lang="en-US" altLang="ja-JP" sz="11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Fitbit/</a:t>
                      </a:r>
                      <a:r>
                        <a:rPr kumimoji="0" lang="en-US" altLang="ja-JP" sz="11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garmin</a:t>
                      </a:r>
                      <a:r>
                        <a:rPr kumimoji="0" lang="ja-JP" altLang="en-US" sz="11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連携有無、エントリー状況</a:t>
                      </a:r>
                      <a:endParaRPr kumimoji="0" lang="ja-JP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72000" marB="36000" anchor="ctr">
                    <a:lnL w="12700" cap="flat" cmpd="sng" algn="ctr">
                      <a:solidFill>
                        <a:srgbClr val="7FE5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E5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E5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E5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8707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11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ウォーキングラリーの結果情報を共有・活用し、健康経営を推進します。</a:t>
                      </a:r>
                      <a:endParaRPr kumimoji="0" lang="ja-JP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72000" marB="36000" anchor="ctr">
                    <a:lnL w="12700" cap="flat" cmpd="sng" algn="ctr">
                      <a:solidFill>
                        <a:srgbClr val="7FE5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E5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E5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E5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9" name="表 8"/>
          <p:cNvGraphicFramePr>
            <a:graphicFrameLocks noGrp="1"/>
          </p:cNvGraphicFramePr>
          <p:nvPr>
            <p:extLst/>
          </p:nvPr>
        </p:nvGraphicFramePr>
        <p:xfrm>
          <a:off x="98881" y="2561554"/>
          <a:ext cx="4854119" cy="1107812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48541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4710">
                <a:tc>
                  <a:txBody>
                    <a:bodyPr/>
                    <a:lstStyle/>
                    <a:p>
                      <a:pPr algn="just"/>
                      <a:r>
                        <a:rPr kumimoji="1" lang="ja-JP" altLang="en-US" sz="1100" u="none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登録状況の共有による登録・利用勧奨</a:t>
                      </a:r>
                      <a:endParaRPr kumimoji="1" lang="ja-JP" altLang="en-US" sz="1100" b="1" u="none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72000" marB="36000" anchor="ctr">
                    <a:lnL w="12700" cap="flat" cmpd="sng" algn="ctr">
                      <a:solidFill>
                        <a:srgbClr val="7FE5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E5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E5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E5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F8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8392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ja-JP" sz="11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共同利用するデータ</a:t>
                      </a:r>
                      <a:r>
                        <a:rPr kumimoji="0" lang="ja-JP" altLang="en-US" sz="11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：氏名、被保険者番号、生年月日、本人確認用コード資格取得日、資格喪失日、登録状況、最終ログイン日時</a:t>
                      </a:r>
                      <a:endParaRPr kumimoji="0" lang="ja-JP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72000" marB="36000" anchor="ctr">
                    <a:lnL w="12700" cap="flat" cmpd="sng" algn="ctr">
                      <a:solidFill>
                        <a:srgbClr val="7FE5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E5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E5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E5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4710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11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登録状況を共有し、</a:t>
                      </a:r>
                      <a:r>
                        <a:rPr kumimoji="0" lang="en-US" altLang="ja-JP" sz="11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Pep Up</a:t>
                      </a:r>
                      <a:r>
                        <a:rPr kumimoji="0" lang="ja-JP" altLang="en-US" sz="11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の登録・利用の勧奨に活用します。</a:t>
                      </a:r>
                      <a:endParaRPr kumimoji="0" lang="ja-JP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72000" marB="36000" anchor="ctr">
                    <a:lnL w="12700" cap="flat" cmpd="sng" algn="ctr">
                      <a:solidFill>
                        <a:srgbClr val="7FE5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E5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E5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E5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0" name="表 9"/>
          <p:cNvGraphicFramePr>
            <a:graphicFrameLocks noGrp="1"/>
          </p:cNvGraphicFramePr>
          <p:nvPr>
            <p:extLst/>
          </p:nvPr>
        </p:nvGraphicFramePr>
        <p:xfrm>
          <a:off x="98881" y="2195733"/>
          <a:ext cx="9722753" cy="29088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19865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362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0517">
                <a:tc>
                  <a:txBody>
                    <a:bodyPr/>
                    <a:lstStyle/>
                    <a:p>
                      <a:pPr algn="ctr"/>
                      <a:r>
                        <a:rPr kumimoji="0" lang="ja-JP" alt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事業目的及び内容</a:t>
                      </a:r>
                      <a:endParaRPr kumimoji="1" lang="ja-JP" altLang="en-US" sz="1200" b="1" u="none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72000" marB="36000" anchor="ctr">
                    <a:lnL w="12700" cap="flat" cmpd="sng" algn="ctr">
                      <a:solidFill>
                        <a:srgbClr val="7FE5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E5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E5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E5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E577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0" lang="ja-JP" altLang="en-US" sz="1200" b="0" u="none" strike="noStrike" cap="none" normalizeH="0" baseline="0" smtClean="0">
                          <a:ln>
                            <a:noFill/>
                          </a:ln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健康経営の推進</a:t>
                      </a:r>
                      <a:r>
                        <a:rPr kumimoji="0" lang="ja-JP" altLang="en-US" sz="12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および被保険者の健康管理・維持・増進を目的に、下記の事業を実施します。</a:t>
                      </a:r>
                      <a:endParaRPr kumimoji="0" lang="ja-JP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72000" marB="36000" anchor="ctr">
                    <a:lnL w="12700" cap="flat" cmpd="sng" algn="ctr">
                      <a:solidFill>
                        <a:srgbClr val="7FE5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E5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E5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E5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1" name="正方形/長方形 10"/>
          <p:cNvSpPr/>
          <p:nvPr/>
        </p:nvSpPr>
        <p:spPr>
          <a:xfrm>
            <a:off x="610831" y="6270331"/>
            <a:ext cx="9017106" cy="391628"/>
          </a:xfrm>
          <a:prstGeom prst="rect">
            <a:avLst/>
          </a:prstGeom>
          <a:solidFill>
            <a:srgbClr val="DEF8DC"/>
          </a:solidFill>
        </p:spPr>
        <p:txBody>
          <a:bodyPr wrap="square" lIns="180000" tIns="108000" rIns="180000" bIns="36000" anchor="ctr" anchorCtr="0">
            <a:spAutoFit/>
          </a:bodyPr>
          <a:lstStyle/>
          <a:p>
            <a:pPr algn="just"/>
            <a:r>
              <a:rPr lang="ja-JP" altLang="en-US" sz="8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本事業の事業内容及び目的に沿った利用範囲内</a:t>
            </a:r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でのみ使用し、人事評価等に用いられることは一切ありません。上記の目的以外で使用された場合は、責任者及び違反者に罰則が課せられます。なお、本事業でのデータ共有について同意されない場合は、事業所又は健保組合健康管理部までお申し出ください。</a:t>
            </a:r>
          </a:p>
        </p:txBody>
      </p:sp>
      <p:pic>
        <p:nvPicPr>
          <p:cNvPr id="12" name="図 1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446" y="6262125"/>
            <a:ext cx="318770" cy="280035"/>
          </a:xfrm>
          <a:prstGeom prst="rect">
            <a:avLst/>
          </a:prstGeom>
        </p:spPr>
      </p:pic>
      <p:graphicFrame>
        <p:nvGraphicFramePr>
          <p:cNvPr id="13" name="表 12"/>
          <p:cNvGraphicFramePr>
            <a:graphicFrameLocks noGrp="1"/>
          </p:cNvGraphicFramePr>
          <p:nvPr>
            <p:extLst/>
          </p:nvPr>
        </p:nvGraphicFramePr>
        <p:xfrm>
          <a:off x="5119384" y="2561554"/>
          <a:ext cx="4702250" cy="1258513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3511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51125">
                  <a:extLst>
                    <a:ext uri="{9D8B030D-6E8A-4147-A177-3AD203B41FA5}">
                      <a16:colId xmlns:a16="http://schemas.microsoft.com/office/drawing/2014/main" val="3275122604"/>
                    </a:ext>
                  </a:extLst>
                </a:gridCol>
              </a:tblGrid>
              <a:tr h="293051">
                <a:tc gridSpan="2"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共同利用する者の範囲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72000" marB="36000" anchor="ctr">
                    <a:lnL w="12700" cap="flat" cmpd="sng" algn="ctr">
                      <a:solidFill>
                        <a:srgbClr val="7FE5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E5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E5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E5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E57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65462">
                <a:tc>
                  <a:txBody>
                    <a:bodyPr/>
                    <a:lstStyle/>
                    <a:p>
                      <a:r>
                        <a:rPr kumimoji="0" lang="ja-JP" altLang="en-US" sz="105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株式会社○○○○○○○○○○○</a:t>
                      </a:r>
                      <a:endParaRPr kumimoji="0" lang="en-US" altLang="ja-JP" sz="1050" u="none" strike="noStrike" cap="none" normalizeH="0" baseline="0" dirty="0" smtClean="0">
                        <a:ln>
                          <a:noFill/>
                        </a:ln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105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人事グループ</a:t>
                      </a:r>
                      <a:endParaRPr kumimoji="0" lang="en-US" altLang="ja-JP" sz="1050" u="none" strike="noStrike" cap="none" normalizeH="0" baseline="0" dirty="0" smtClean="0">
                        <a:ln>
                          <a:noFill/>
                        </a:ln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105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℡：</a:t>
                      </a:r>
                      <a:r>
                        <a:rPr kumimoji="0" lang="en-US" altLang="ja-JP" sz="105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03</a:t>
                      </a:r>
                      <a:r>
                        <a:rPr kumimoji="0" lang="ja-JP" altLang="en-US" sz="105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（****）****</a:t>
                      </a:r>
                      <a:endParaRPr kumimoji="0" lang="en-US" altLang="ja-JP" sz="1050" u="none" strike="noStrike" cap="none" normalizeH="0" baseline="0" dirty="0" smtClean="0">
                        <a:ln>
                          <a:noFill/>
                        </a:ln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72000" marB="36000" anchor="ctr">
                    <a:lnL w="12700" cap="flat" cmpd="sng" algn="ctr">
                      <a:solidFill>
                        <a:srgbClr val="7FE5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E5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E5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E5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関東ＩＴソフトウェア健康保険組合</a:t>
                      </a:r>
                      <a:r>
                        <a:rPr kumimoji="0" lang="en-US" altLang="ja-JP" sz="105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/>
                      </a:r>
                      <a:br>
                        <a:rPr kumimoji="0" lang="en-US" altLang="ja-JP" sz="105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</a:br>
                      <a:r>
                        <a:rPr kumimoji="0" lang="ja-JP" altLang="en-US" sz="105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総務事務局健康管理部の役職員</a:t>
                      </a:r>
                      <a:endParaRPr kumimoji="0" lang="en-US" altLang="ja-JP" sz="1050" u="none" strike="noStrike" cap="none" normalizeH="0" baseline="0" dirty="0" smtClean="0">
                        <a:ln>
                          <a:noFill/>
                        </a:ln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105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℡：</a:t>
                      </a:r>
                      <a:r>
                        <a:rPr kumimoji="0" lang="en-US" altLang="ja-JP" sz="105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03</a:t>
                      </a:r>
                      <a:r>
                        <a:rPr kumimoji="0" lang="ja-JP" altLang="en-US" sz="105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</a:t>
                      </a:r>
                      <a:r>
                        <a:rPr kumimoji="0" lang="en-US" altLang="ja-JP" sz="105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5925</a:t>
                      </a:r>
                      <a:r>
                        <a:rPr kumimoji="0" lang="ja-JP" altLang="en-US" sz="105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）</a:t>
                      </a:r>
                      <a:r>
                        <a:rPr kumimoji="0" lang="en-US" altLang="ja-JP" sz="105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5340</a:t>
                      </a:r>
                      <a:endParaRPr kumimoji="0" lang="ja-JP" altLang="en-US" sz="1050" u="none" strike="noStrike" cap="none" normalizeH="0" baseline="0" dirty="0" smtClean="0">
                        <a:ln>
                          <a:noFill/>
                        </a:ln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72000" marB="36000" anchor="ctr">
                    <a:lnL w="12700" cap="flat" cmpd="sng" algn="ctr">
                      <a:solidFill>
                        <a:srgbClr val="7FE5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E5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E5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E5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4" name="表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6990527"/>
              </p:ext>
            </p:extLst>
          </p:nvPr>
        </p:nvGraphicFramePr>
        <p:xfrm>
          <a:off x="5119384" y="3935474"/>
          <a:ext cx="4702250" cy="1103319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3511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51125">
                  <a:extLst>
                    <a:ext uri="{9D8B030D-6E8A-4147-A177-3AD203B41FA5}">
                      <a16:colId xmlns:a16="http://schemas.microsoft.com/office/drawing/2014/main" val="3275122604"/>
                    </a:ext>
                  </a:extLst>
                </a:gridCol>
              </a:tblGrid>
              <a:tr h="291026">
                <a:tc gridSpan="2">
                  <a:txBody>
                    <a:bodyPr/>
                    <a:lstStyle/>
                    <a:p>
                      <a:r>
                        <a:rPr kumimoji="1" lang="ja-JP" altLang="en-US" sz="105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該当個人データの管理について責任を有する者の氏名又は名称及び住所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72000" marB="36000" anchor="ctr">
                    <a:lnL w="12700" cap="flat" cmpd="sng" algn="ctr">
                      <a:solidFill>
                        <a:srgbClr val="7FE5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E5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E5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E5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E57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2293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メイリオ" panose="020B0604030504040204" pitchFamily="50" charset="-128"/>
                        <a:buNone/>
                        <a:tabLst/>
                        <a:defRPr/>
                      </a:pPr>
                      <a:r>
                        <a:rPr kumimoji="0" lang="ja-JP" altLang="en-US" sz="105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氏名又は名称</a:t>
                      </a:r>
                      <a:endParaRPr kumimoji="0" lang="en-US" altLang="ja-JP" sz="1050" u="none" strike="noStrike" cap="none" normalizeH="0" baseline="0" dirty="0" smtClean="0">
                        <a:ln>
                          <a:noFill/>
                        </a:ln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メイリオ" panose="020B0604030504040204" pitchFamily="50" charset="-128"/>
                        <a:buNone/>
                        <a:tabLst/>
                        <a:defRPr/>
                      </a:pPr>
                      <a:r>
                        <a:rPr kumimoji="0" lang="ja-JP" altLang="en-US" sz="105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事業所住所</a:t>
                      </a:r>
                      <a:endParaRPr kumimoji="0" lang="en-US" altLang="ja-JP" sz="1050" u="none" strike="noStrike" cap="none" normalizeH="0" baseline="0" dirty="0" smtClean="0">
                        <a:ln>
                          <a:noFill/>
                        </a:ln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メイリオ" panose="020B0604030504040204" pitchFamily="50" charset="-128"/>
                        <a:buNone/>
                        <a:tabLst/>
                        <a:defRPr/>
                      </a:pPr>
                      <a:r>
                        <a:rPr kumimoji="0" lang="ja-JP" altLang="en-US" sz="105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℡：</a:t>
                      </a:r>
                      <a:r>
                        <a:rPr kumimoji="0" lang="en-US" altLang="ja-JP" sz="105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03</a:t>
                      </a:r>
                      <a:r>
                        <a:rPr kumimoji="0" lang="ja-JP" altLang="en-US" sz="105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（****）****</a:t>
                      </a:r>
                      <a:endParaRPr kumimoji="0" lang="ja-JP" alt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72000" marB="36000" anchor="ctr">
                    <a:lnL w="12700" cap="flat" cmpd="sng" algn="ctr">
                      <a:solidFill>
                        <a:srgbClr val="7FE5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E5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E5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E5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メイリオ" panose="020B0604030504040204" pitchFamily="50" charset="-128"/>
                        <a:buNone/>
                        <a:tabLst/>
                        <a:defRPr/>
                      </a:pPr>
                      <a:r>
                        <a:rPr kumimoji="0" lang="ja-JP" altLang="en-US" sz="105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常務理事　近藤 紀一</a:t>
                      </a:r>
                      <a:endParaRPr kumimoji="0" lang="en-US" altLang="ja-JP" sz="1050" u="none" strike="noStrike" cap="none" normalizeH="0" baseline="0" dirty="0" smtClean="0">
                        <a:ln>
                          <a:noFill/>
                        </a:ln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メイリオ" panose="020B0604030504040204" pitchFamily="50" charset="-128"/>
                        <a:buNone/>
                        <a:tabLst/>
                        <a:defRPr/>
                      </a:pPr>
                      <a:r>
                        <a:rPr kumimoji="1" lang="ja-JP" altLang="en-US" sz="105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東京都新宿区百人町</a:t>
                      </a:r>
                      <a:r>
                        <a:rPr kumimoji="1" lang="en-US" altLang="ja-JP" sz="105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2-27-6</a:t>
                      </a:r>
                      <a:endParaRPr kumimoji="0" lang="ja-JP" altLang="en-US" sz="1050" u="none" strike="noStrike" cap="none" normalizeH="0" baseline="0" dirty="0" smtClean="0">
                        <a:ln>
                          <a:noFill/>
                        </a:ln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メイリオ" panose="020B0604030504040204" pitchFamily="50" charset="-128"/>
                        <a:buNone/>
                        <a:tabLst/>
                        <a:defRPr/>
                      </a:pPr>
                      <a:r>
                        <a:rPr kumimoji="0" lang="ja-JP" altLang="en-US" sz="105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℡：</a:t>
                      </a:r>
                      <a:r>
                        <a:rPr kumimoji="0" lang="en-US" altLang="ja-JP" sz="105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03</a:t>
                      </a:r>
                      <a:r>
                        <a:rPr kumimoji="0" lang="ja-JP" altLang="en-US" sz="105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</a:t>
                      </a:r>
                      <a:r>
                        <a:rPr kumimoji="0" lang="en-US" altLang="ja-JP" sz="105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5925</a:t>
                      </a:r>
                      <a:r>
                        <a:rPr kumimoji="0" lang="ja-JP" altLang="en-US" sz="105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）</a:t>
                      </a:r>
                      <a:r>
                        <a:rPr kumimoji="0" lang="en-US" altLang="ja-JP" sz="105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5300</a:t>
                      </a:r>
                    </a:p>
                  </a:txBody>
                  <a:tcPr marT="72000" marB="36000" anchor="ctr">
                    <a:lnL w="12700" cap="flat" cmpd="sng" algn="ctr">
                      <a:solidFill>
                        <a:srgbClr val="7FE5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E5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E5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E5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5" name="表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2925297"/>
              </p:ext>
            </p:extLst>
          </p:nvPr>
        </p:nvGraphicFramePr>
        <p:xfrm>
          <a:off x="5119384" y="5154200"/>
          <a:ext cx="4702250" cy="893672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3511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51125">
                  <a:extLst>
                    <a:ext uri="{9D8B030D-6E8A-4147-A177-3AD203B41FA5}">
                      <a16:colId xmlns:a16="http://schemas.microsoft.com/office/drawing/2014/main" val="3275122604"/>
                    </a:ext>
                  </a:extLst>
                </a:gridCol>
              </a:tblGrid>
              <a:tr h="28486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代表者名</a:t>
                      </a:r>
                      <a:endParaRPr kumimoji="1" lang="ja-JP" altLang="en-US" sz="1050" b="1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72000" marB="36000" anchor="ctr">
                    <a:lnL w="12700" cap="flat" cmpd="sng" algn="ctr">
                      <a:solidFill>
                        <a:srgbClr val="7FE5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E5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E5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E5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8E78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881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メイリオ" panose="020B0604030504040204" pitchFamily="50" charset="-128"/>
                        <a:buNone/>
                        <a:tabLst/>
                        <a:defRPr/>
                      </a:pPr>
                      <a:r>
                        <a:rPr kumimoji="0" lang="ja-JP" altLang="en-US" sz="105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株式会社○○○○○○○○○○○</a:t>
                      </a:r>
                      <a:endParaRPr kumimoji="0" lang="en-US" altLang="ja-JP" sz="1050" u="none" strike="noStrike" cap="none" normalizeH="0" baseline="0" dirty="0" smtClean="0">
                        <a:ln>
                          <a:noFill/>
                        </a:ln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メイリオ" panose="020B0604030504040204" pitchFamily="50" charset="-128"/>
                        <a:buNone/>
                        <a:tabLst/>
                        <a:defRPr/>
                      </a:pPr>
                      <a:r>
                        <a:rPr kumimoji="0" lang="ja-JP" altLang="en-US" sz="105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代表者名</a:t>
                      </a:r>
                      <a:endParaRPr kumimoji="0" lang="en-US" altLang="ja-JP" sz="1050" u="none" strike="noStrike" cap="none" normalizeH="0" baseline="0" dirty="0" smtClean="0">
                        <a:ln>
                          <a:noFill/>
                        </a:ln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72000" marB="36000" anchor="ctr">
                    <a:lnL w="12700" cap="flat" cmpd="sng" algn="ctr">
                      <a:solidFill>
                        <a:srgbClr val="7FE5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E5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E5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E5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関東ＩＴソフトウェア健康保険組合</a:t>
                      </a:r>
                      <a:r>
                        <a:rPr kumimoji="1" lang="en-US" altLang="ja-JP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/>
                      </a:r>
                      <a:br>
                        <a:rPr kumimoji="1" lang="en-US" altLang="ja-JP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</a:br>
                      <a:r>
                        <a:rPr kumimoji="1" lang="ja-JP" altLang="en-US" sz="105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理事長　東尾</a:t>
                      </a:r>
                      <a:r>
                        <a:rPr kumimoji="1" lang="ja-JP" altLang="en-US" sz="1050" baseline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</a:t>
                      </a:r>
                      <a:r>
                        <a:rPr kumimoji="1" lang="ja-JP" altLang="en-US" sz="105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公彦 </a:t>
                      </a:r>
                      <a:endParaRPr kumimoji="1" lang="en-US" altLang="ja-JP" sz="105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72000" marB="36000" anchor="ctr">
                    <a:lnL w="12700" cap="flat" cmpd="sng" algn="ctr">
                      <a:solidFill>
                        <a:srgbClr val="7FE5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E5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E5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E5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6" name="正方形/長方形 15"/>
          <p:cNvSpPr/>
          <p:nvPr/>
        </p:nvSpPr>
        <p:spPr>
          <a:xfrm>
            <a:off x="0" y="6714565"/>
            <a:ext cx="9906000" cy="143435"/>
          </a:xfrm>
          <a:prstGeom prst="rect">
            <a:avLst/>
          </a:prstGeom>
          <a:solidFill>
            <a:srgbClr val="4DDA42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7" name="図 16"/>
          <p:cNvPicPr>
            <a:picLocks noChangeAspect="1"/>
          </p:cNvPicPr>
          <p:nvPr/>
        </p:nvPicPr>
        <p:blipFill rotWithShape="1">
          <a:blip r:embed="rId4"/>
          <a:srcRect l="20972" t="24758" r="8898" b="21007"/>
          <a:stretch/>
        </p:blipFill>
        <p:spPr>
          <a:xfrm>
            <a:off x="4079637" y="105675"/>
            <a:ext cx="797442" cy="616688"/>
          </a:xfrm>
          <a:prstGeom prst="rect">
            <a:avLst/>
          </a:prstGeom>
        </p:spPr>
      </p:pic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677150" y="6603719"/>
            <a:ext cx="2228850" cy="365125"/>
          </a:xfrm>
        </p:spPr>
        <p:txBody>
          <a:bodyPr/>
          <a:lstStyle/>
          <a:p>
            <a:fld id="{33E2D799-BE62-42FE-BD66-E83C2A25805C}" type="slidenum">
              <a:rPr kumimoji="1" lang="ja-JP" altLang="en-US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</a:t>
            </a:fld>
            <a:endParaRPr kumimoji="1" lang="ja-JP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4519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4107</TotalTime>
  <Words>1439</Words>
  <Application>Microsoft Office PowerPoint</Application>
  <PresentationFormat>A4 210 x 297 mm</PresentationFormat>
  <Paragraphs>93</Paragraphs>
  <Slides>3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10" baseType="lpstr">
      <vt:lpstr>ＭＳ Ｐゴシック</vt:lpstr>
      <vt:lpstr>メイリオ</vt:lpstr>
      <vt:lpstr>Arial</vt:lpstr>
      <vt:lpstr>Broadway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コラボヘルス推進のお知らせ</dc:title>
  <dc:creator>石山 由惟</dc:creator>
  <cp:lastModifiedBy>石山 由惟</cp:lastModifiedBy>
  <cp:revision>133</cp:revision>
  <cp:lastPrinted>2023-07-07T06:42:11Z</cp:lastPrinted>
  <dcterms:created xsi:type="dcterms:W3CDTF">2017-07-28T05:03:56Z</dcterms:created>
  <dcterms:modified xsi:type="dcterms:W3CDTF">2025-06-09T02:52:13Z</dcterms:modified>
</cp:coreProperties>
</file>