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6"/>
  </p:notesMasterIdLst>
  <p:sldIdLst>
    <p:sldId id="281" r:id="rId2"/>
    <p:sldId id="284" r:id="rId3"/>
    <p:sldId id="268" r:id="rId4"/>
    <p:sldId id="283" r:id="rId5"/>
  </p:sldIdLst>
  <p:sldSz cx="9906000" cy="6858000" type="A4"/>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205" userDrawn="1">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023" autoAdjust="0"/>
    <p:restoredTop sz="96582" autoAdjust="0"/>
  </p:normalViewPr>
  <p:slideViewPr>
    <p:cSldViewPr snapToGrid="0" showGuides="1">
      <p:cViewPr varScale="1">
        <p:scale>
          <a:sx n="108" d="100"/>
          <a:sy n="108" d="100"/>
        </p:scale>
        <p:origin x="750" y="114"/>
      </p:cViewPr>
      <p:guideLst>
        <p:guide orient="horz" pos="2205"/>
        <p:guide pos="3120"/>
      </p:guideLst>
    </p:cSldViewPr>
  </p:slideViewPr>
  <p:outlineViewPr>
    <p:cViewPr>
      <p:scale>
        <a:sx n="33" d="100"/>
        <a:sy n="33" d="100"/>
      </p:scale>
      <p:origin x="0" y="0"/>
    </p:cViewPr>
  </p:outlin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8887" cy="498475"/>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2" y="3"/>
            <a:ext cx="2948887" cy="498475"/>
          </a:xfrm>
          <a:prstGeom prst="rect">
            <a:avLst/>
          </a:prstGeom>
        </p:spPr>
        <p:txBody>
          <a:bodyPr vert="horz" lIns="91432" tIns="45716" rIns="91432" bIns="45716" rtlCol="0"/>
          <a:lstStyle>
            <a:lvl1pPr algn="r">
              <a:defRPr sz="1200"/>
            </a:lvl1pPr>
          </a:lstStyle>
          <a:p>
            <a:fld id="{2C07C1B1-8730-4555-A137-B12AB6C42981}" type="datetimeFigureOut">
              <a:rPr kumimoji="1" lang="ja-JP" altLang="en-US" smtClean="0"/>
              <a:t>2024/12/27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3463" cy="3354387"/>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0879" y="4783140"/>
            <a:ext cx="5443856" cy="3913187"/>
          </a:xfrm>
          <a:prstGeom prst="rect">
            <a:avLst/>
          </a:prstGeom>
        </p:spPr>
        <p:txBody>
          <a:bodyPr vert="horz" lIns="91432" tIns="45716" rIns="91432"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7"/>
            <a:ext cx="2948887" cy="498475"/>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2" y="9440867"/>
            <a:ext cx="2948887" cy="498475"/>
          </a:xfrm>
          <a:prstGeom prst="rect">
            <a:avLst/>
          </a:prstGeom>
        </p:spPr>
        <p:txBody>
          <a:bodyPr vert="horz" lIns="91432" tIns="45716" rIns="91432" bIns="45716" rtlCol="0" anchor="b"/>
          <a:lstStyle>
            <a:lvl1pPr algn="r">
              <a:defRPr sz="1200"/>
            </a:lvl1pPr>
          </a:lstStyle>
          <a:p>
            <a:fld id="{BC58CE95-7E9B-47B3-BEF9-1B4995F65724}" type="slidenum">
              <a:rPr kumimoji="1" lang="ja-JP" altLang="en-US" smtClean="0"/>
              <a:t>‹#›</a:t>
            </a:fld>
            <a:endParaRPr kumimoji="1" lang="ja-JP" altLang="en-US"/>
          </a:p>
        </p:txBody>
      </p:sp>
    </p:spTree>
    <p:extLst>
      <p:ext uri="{BB962C8B-B14F-4D97-AF65-F5344CB8AC3E}">
        <p14:creationId xmlns:p14="http://schemas.microsoft.com/office/powerpoint/2010/main" val="489406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C58CE95-7E9B-47B3-BEF9-1B4995F65724}" type="slidenum">
              <a:rPr kumimoji="1" lang="ja-JP" altLang="en-US" smtClean="0"/>
              <a:t>1</a:t>
            </a:fld>
            <a:endParaRPr kumimoji="1" lang="ja-JP" altLang="en-US"/>
          </a:p>
        </p:txBody>
      </p:sp>
    </p:spTree>
    <p:extLst>
      <p:ext uri="{BB962C8B-B14F-4D97-AF65-F5344CB8AC3E}">
        <p14:creationId xmlns:p14="http://schemas.microsoft.com/office/powerpoint/2010/main" val="1385518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C58CE95-7E9B-47B3-BEF9-1B4995F65724}" type="slidenum">
              <a:rPr kumimoji="1" lang="ja-JP" altLang="en-US" smtClean="0"/>
              <a:t>2</a:t>
            </a:fld>
            <a:endParaRPr kumimoji="1" lang="ja-JP" altLang="en-US"/>
          </a:p>
        </p:txBody>
      </p:sp>
    </p:spTree>
    <p:extLst>
      <p:ext uri="{BB962C8B-B14F-4D97-AF65-F5344CB8AC3E}">
        <p14:creationId xmlns:p14="http://schemas.microsoft.com/office/powerpoint/2010/main" val="3209422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C58CE95-7E9B-47B3-BEF9-1B4995F65724}" type="slidenum">
              <a:rPr kumimoji="1" lang="ja-JP" altLang="en-US" smtClean="0"/>
              <a:t>3</a:t>
            </a:fld>
            <a:endParaRPr kumimoji="1" lang="ja-JP" altLang="en-US"/>
          </a:p>
        </p:txBody>
      </p:sp>
    </p:spTree>
    <p:extLst>
      <p:ext uri="{BB962C8B-B14F-4D97-AF65-F5344CB8AC3E}">
        <p14:creationId xmlns:p14="http://schemas.microsoft.com/office/powerpoint/2010/main" val="3585272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C58CE95-7E9B-47B3-BEF9-1B4995F65724}" type="slidenum">
              <a:rPr kumimoji="1" lang="ja-JP" altLang="en-US" smtClean="0"/>
              <a:t>4</a:t>
            </a:fld>
            <a:endParaRPr kumimoji="1" lang="ja-JP" altLang="en-US"/>
          </a:p>
        </p:txBody>
      </p:sp>
    </p:spTree>
    <p:extLst>
      <p:ext uri="{BB962C8B-B14F-4D97-AF65-F5344CB8AC3E}">
        <p14:creationId xmlns:p14="http://schemas.microsoft.com/office/powerpoint/2010/main" val="818686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6" name="Slide Number Placeholder 5"/>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3559090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6" name="Slide Number Placeholder 5"/>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97706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6" name="Slide Number Placeholder 5"/>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917994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6" name="Slide Number Placeholder 5"/>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1470531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6" name="Slide Number Placeholder 5"/>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1450106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7" name="Slide Number Placeholder 6"/>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275553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8" name="Footer Placeholder 7"/>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9" name="Slide Number Placeholder 8"/>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795070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7" name="正方形/長方形 6"/>
          <p:cNvSpPr/>
          <p:nvPr userDrawn="1"/>
        </p:nvSpPr>
        <p:spPr>
          <a:xfrm>
            <a:off x="0" y="6673681"/>
            <a:ext cx="9906000" cy="1843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4" name="Footer Placeholder 3"/>
          <p:cNvSpPr>
            <a:spLocks noGrp="1"/>
          </p:cNvSpPr>
          <p:nvPr>
            <p:ph type="ftr" sz="quarter" idx="11"/>
          </p:nvPr>
        </p:nvSpPr>
        <p:spPr>
          <a:xfrm>
            <a:off x="0" y="6673681"/>
            <a:ext cx="3343275" cy="184319"/>
          </a:xfrm>
        </p:spPr>
        <p:txBody>
          <a:bodyPr/>
          <a:lstStyle>
            <a:lvl1pPr>
              <a:defRPr sz="800" b="0">
                <a:solidFill>
                  <a:schemeClr val="bg1"/>
                </a:solidFill>
              </a:defRPr>
            </a:lvl1pPr>
          </a:lstStyle>
          <a:p>
            <a:pPr algn="l"/>
            <a:r>
              <a:rPr lang="en-US" altLang="ja-JP" dirty="0" smtClean="0">
                <a:latin typeface="Broadway" panose="04040905080B02020502" pitchFamily="82" charset="0"/>
                <a:ea typeface="メイリオ" panose="020B0604030504040204" pitchFamily="50" charset="-128"/>
                <a:cs typeface="メイリオ" panose="020B0604030504040204" pitchFamily="50" charset="-128"/>
              </a:rPr>
              <a:t>Fiscal 2017 1</a:t>
            </a:r>
            <a:r>
              <a:rPr lang="en-US" altLang="ja-JP" baseline="30000" dirty="0" smtClean="0">
                <a:latin typeface="Broadway" panose="04040905080B02020502" pitchFamily="82" charset="0"/>
                <a:ea typeface="メイリオ" panose="020B0604030504040204" pitchFamily="50" charset="-128"/>
                <a:cs typeface="メイリオ" panose="020B0604030504040204" pitchFamily="50" charset="-128"/>
              </a:rPr>
              <a:t>st</a:t>
            </a:r>
            <a:r>
              <a:rPr lang="ja-JP" altLang="en-US" baseline="30000" dirty="0" smtClean="0">
                <a:latin typeface="Broadway" panose="04040905080B02020502" pitchFamily="82" charset="0"/>
                <a:ea typeface="メイリオ" panose="020B0604030504040204" pitchFamily="50" charset="-128"/>
                <a:cs typeface="メイリオ" panose="020B0604030504040204" pitchFamily="50" charset="-128"/>
              </a:rPr>
              <a:t>　　</a:t>
            </a:r>
            <a:r>
              <a:rPr lang="en-US" altLang="ja-JP" dirty="0" smtClean="0">
                <a:latin typeface="Broadway" panose="04040905080B02020502" pitchFamily="82" charset="0"/>
                <a:ea typeface="メイリオ" panose="020B0604030504040204" pitchFamily="50" charset="-128"/>
                <a:cs typeface="メイリオ" panose="020B0604030504040204" pitchFamily="50" charset="-128"/>
              </a:rPr>
              <a:t>ITS Collabo Health</a:t>
            </a:r>
            <a:endParaRPr lang="ja-JP" altLang="en-US" dirty="0" smtClean="0">
              <a:latin typeface="Broadway" panose="04040905080B02020502" pitchFamily="82" charset="0"/>
              <a:ea typeface="メイリオ" panose="020B0604030504040204" pitchFamily="50" charset="-128"/>
              <a:cs typeface="メイリオ" panose="020B0604030504040204" pitchFamily="50" charset="-128"/>
            </a:endParaRPr>
          </a:p>
        </p:txBody>
      </p:sp>
      <p:sp>
        <p:nvSpPr>
          <p:cNvPr id="6" name="Slide Number Placeholder 3"/>
          <p:cNvSpPr>
            <a:spLocks noGrp="1"/>
          </p:cNvSpPr>
          <p:nvPr>
            <p:ph type="sldNum" sz="quarter" idx="12"/>
          </p:nvPr>
        </p:nvSpPr>
        <p:spPr>
          <a:xfrm>
            <a:off x="7677150" y="6673681"/>
            <a:ext cx="2228850" cy="184319"/>
          </a:xfrm>
        </p:spPr>
        <p:txBody>
          <a:bodyPr/>
          <a:lstStyle>
            <a:lvl1pPr>
              <a:defRPr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lvl1pPr>
          </a:lstStyle>
          <a:p>
            <a:fld id="{33E2D799-BE62-42FE-BD66-E83C2A25805C}" type="slidenum">
              <a:rPr lang="ja-JP" altLang="en-US" smtClean="0"/>
              <a:pPr/>
              <a:t>‹#›</a:t>
            </a:fld>
            <a:endParaRPr lang="ja-JP" altLang="en-US" dirty="0"/>
          </a:p>
        </p:txBody>
      </p:sp>
    </p:spTree>
    <p:extLst>
      <p:ext uri="{BB962C8B-B14F-4D97-AF65-F5344CB8AC3E}">
        <p14:creationId xmlns:p14="http://schemas.microsoft.com/office/powerpoint/2010/main" val="3790007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64921" y="6492875"/>
            <a:ext cx="3343275" cy="365125"/>
          </a:xfrm>
        </p:spPr>
        <p:txBody>
          <a:bodyPr/>
          <a:lstStyle/>
          <a:p>
            <a:r>
              <a:rPr lang="en-US" altLang="ja-JP" smtClean="0">
                <a:latin typeface="Broadway" panose="04040905080B02020502" pitchFamily="82" charset="0"/>
                <a:ea typeface="メイリオ" panose="020B0604030504040204" pitchFamily="50" charset="-128"/>
                <a:cs typeface="メイリオ" panose="020B0604030504040204" pitchFamily="50" charset="-128"/>
              </a:rPr>
              <a:t>Fiscal 2017 1st</a:t>
            </a:r>
            <a:r>
              <a:rPr lang="ja-JP" altLang="en-US" smtClean="0">
                <a:latin typeface="Broadway" panose="04040905080B02020502" pitchFamily="82" charset="0"/>
                <a:ea typeface="メイリオ" panose="020B0604030504040204" pitchFamily="50" charset="-128"/>
                <a:cs typeface="メイリオ" panose="020B0604030504040204" pitchFamily="50" charset="-128"/>
              </a:rPr>
              <a:t>　　</a:t>
            </a:r>
            <a:r>
              <a:rPr lang="en-US" altLang="ja-JP" smtClean="0">
                <a:latin typeface="Broadway" panose="04040905080B02020502" pitchFamily="82" charset="0"/>
                <a:ea typeface="メイリオ" panose="020B0604030504040204" pitchFamily="50" charset="-128"/>
                <a:cs typeface="メイリオ" panose="020B0604030504040204" pitchFamily="50" charset="-128"/>
              </a:rPr>
              <a:t>ITS Collabo Health</a:t>
            </a:r>
            <a:endParaRPr lang="ja-JP" altLang="en-US" dirty="0" smtClean="0">
              <a:latin typeface="Broadway" panose="04040905080B02020502" pitchFamily="82" charset="0"/>
              <a:ea typeface="メイリオ" panose="020B0604030504040204" pitchFamily="50" charset="-128"/>
              <a:cs typeface="メイリオ" panose="020B0604030504040204" pitchFamily="50" charset="-128"/>
            </a:endParaRPr>
          </a:p>
        </p:txBody>
      </p:sp>
      <p:sp>
        <p:nvSpPr>
          <p:cNvPr id="4" name="Slide Number Placeholder 3"/>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150807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7" name="Slide Number Placeholder 6"/>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2297861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p:txBody>
          <a:bodyPr/>
          <a:lstStyle/>
          <a:p>
            <a:r>
              <a:rPr kumimoji="1" lang="en-US" altLang="ja-JP" smtClean="0"/>
              <a:t>Fiscal 2017 1st</a:t>
            </a:r>
            <a:r>
              <a:rPr kumimoji="1" lang="ja-JP" altLang="en-US" smtClean="0"/>
              <a:t>　　</a:t>
            </a:r>
            <a:r>
              <a:rPr kumimoji="1" lang="en-US" altLang="ja-JP" smtClean="0"/>
              <a:t>ITS Collabo Health</a:t>
            </a:r>
            <a:endParaRPr kumimoji="1" lang="ja-JP" altLang="en-US"/>
          </a:p>
        </p:txBody>
      </p:sp>
      <p:sp>
        <p:nvSpPr>
          <p:cNvPr id="7" name="Slide Number Placeholder 6"/>
          <p:cNvSpPr>
            <a:spLocks noGrp="1"/>
          </p:cNvSpPr>
          <p:nvPr>
            <p:ph type="sldNum" sz="quarter" idx="12"/>
          </p:nvPr>
        </p:nvSpPr>
        <p:spPr/>
        <p:txBody>
          <a:body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114434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Footer Placeholder 4"/>
          <p:cNvSpPr>
            <a:spLocks noGrp="1"/>
          </p:cNvSpPr>
          <p:nvPr>
            <p:ph type="ftr" sz="quarter" idx="3"/>
          </p:nvPr>
        </p:nvSpPr>
        <p:spPr>
          <a:xfrm>
            <a:off x="0" y="6492875"/>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ja-JP" smtClean="0">
                <a:latin typeface="Broadway" panose="04040905080B02020502" pitchFamily="82" charset="0"/>
                <a:ea typeface="メイリオ" panose="020B0604030504040204" pitchFamily="50" charset="-128"/>
                <a:cs typeface="メイリオ" panose="020B0604030504040204" pitchFamily="50" charset="-128"/>
              </a:rPr>
              <a:t>Fiscal 2017 1st</a:t>
            </a:r>
            <a:r>
              <a:rPr lang="ja-JP" altLang="en-US" smtClean="0">
                <a:latin typeface="Broadway" panose="04040905080B02020502" pitchFamily="82" charset="0"/>
                <a:ea typeface="メイリオ" panose="020B0604030504040204" pitchFamily="50" charset="-128"/>
                <a:cs typeface="メイリオ" panose="020B0604030504040204" pitchFamily="50" charset="-128"/>
              </a:rPr>
              <a:t>　　</a:t>
            </a:r>
            <a:r>
              <a:rPr lang="en-US" altLang="ja-JP" smtClean="0">
                <a:latin typeface="Broadway" panose="04040905080B02020502" pitchFamily="82" charset="0"/>
                <a:ea typeface="メイリオ" panose="020B0604030504040204" pitchFamily="50" charset="-128"/>
                <a:cs typeface="メイリオ" panose="020B0604030504040204" pitchFamily="50" charset="-128"/>
              </a:rPr>
              <a:t>ITS Collabo Health</a:t>
            </a:r>
            <a:endParaRPr lang="ja-JP" altLang="en-US" dirty="0" smtClean="0">
              <a:latin typeface="Broadway" panose="04040905080B02020502" pitchFamily="82" charset="0"/>
              <a:ea typeface="メイリオ" panose="020B0604030504040204" pitchFamily="50" charset="-128"/>
              <a:cs typeface="メイリオ" panose="020B0604030504040204" pitchFamily="50" charset="-128"/>
            </a:endParaRP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E2D799-BE62-42FE-BD66-E83C2A25805C}" type="slidenum">
              <a:rPr kumimoji="1" lang="ja-JP" altLang="en-US" smtClean="0"/>
              <a:t>‹#›</a:t>
            </a:fld>
            <a:endParaRPr kumimoji="1" lang="ja-JP" altLang="en-US"/>
          </a:p>
        </p:txBody>
      </p:sp>
    </p:spTree>
    <p:extLst>
      <p:ext uri="{BB962C8B-B14F-4D97-AF65-F5344CB8AC3E}">
        <p14:creationId xmlns:p14="http://schemas.microsoft.com/office/powerpoint/2010/main" val="8462215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0" y="6365420"/>
            <a:ext cx="9905999" cy="230832"/>
          </a:xfrm>
          <a:prstGeom prst="rect">
            <a:avLst/>
          </a:prstGeom>
        </p:spPr>
        <p:txBody>
          <a:bodyPr wrap="square">
            <a:spAutoFit/>
          </a:bodyPr>
          <a:lstStyle/>
          <a:p>
            <a:pPr marL="457200" indent="-381000" algn="ctr">
              <a:spcAft>
                <a:spcPts val="0"/>
              </a:spcAft>
            </a:pPr>
            <a:r>
              <a:rPr lang="ja-JP" altLang="ja-JP"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②の事業対象となる基準値</a:t>
            </a:r>
            <a:r>
              <a:rPr lang="ja-JP" altLang="ja-JP" sz="900" kern="100" dirty="0" smtClean="0">
                <a:latin typeface="メイリオ" panose="020B0604030504040204" pitchFamily="50" charset="-128"/>
                <a:ea typeface="メイリオ" panose="020B0604030504040204" pitchFamily="50" charset="-128"/>
                <a:cs typeface="メイリオ" panose="020B0604030504040204" pitchFamily="50" charset="-128"/>
              </a:rPr>
              <a:t>については</a:t>
            </a:r>
            <a:r>
              <a:rPr lang="ja-JP" altLang="en-US" sz="9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900" b="1" kern="1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別添</a:t>
            </a:r>
            <a:r>
              <a:rPr lang="ja-JP" altLang="ja-JP" sz="900" b="1"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資料</a:t>
            </a:r>
            <a:r>
              <a:rPr lang="ja-JP" altLang="ja-JP" sz="900" kern="100" dirty="0">
                <a:latin typeface="メイリオ" panose="020B0604030504040204" pitchFamily="50" charset="-128"/>
                <a:ea typeface="メイリオ" panose="020B0604030504040204" pitchFamily="50" charset="-128"/>
                <a:cs typeface="メイリオ" panose="020B0604030504040204" pitchFamily="50" charset="-128"/>
              </a:rPr>
              <a:t>をご覧</a:t>
            </a:r>
            <a:r>
              <a:rPr lang="ja-JP" altLang="ja-JP" sz="900" kern="100" dirty="0" smtClean="0">
                <a:latin typeface="メイリオ" panose="020B0604030504040204" pitchFamily="50" charset="-128"/>
                <a:ea typeface="メイリオ" panose="020B0604030504040204" pitchFamily="50" charset="-128"/>
                <a:cs typeface="メイリオ" panose="020B0604030504040204" pitchFamily="50" charset="-128"/>
              </a:rPr>
              <a:t>ください</a:t>
            </a:r>
            <a:endParaRPr lang="ja-JP" altLang="ja-JP" sz="9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46578" y="315924"/>
            <a:ext cx="4176000" cy="369332"/>
          </a:xfrm>
          <a:prstGeom prst="rect">
            <a:avLst/>
          </a:prstGeom>
          <a:noFill/>
        </p:spPr>
        <p:txBody>
          <a:bodyPr wrap="square" rtlCol="0">
            <a:spAutoFit/>
          </a:bodyPr>
          <a:lstStyle/>
          <a:p>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関東</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IT</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ソフトウェア健康保険組合</a:t>
            </a:r>
            <a:endPar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テキスト ボックス 20"/>
          <p:cNvSpPr txBox="1"/>
          <p:nvPr/>
        </p:nvSpPr>
        <p:spPr>
          <a:xfrm>
            <a:off x="246578" y="28784"/>
            <a:ext cx="4176000" cy="369332"/>
          </a:xfrm>
          <a:prstGeom prst="rect">
            <a:avLst/>
          </a:prstGeom>
          <a:noFill/>
        </p:spPr>
        <p:txBody>
          <a:bodyPr wrap="square" rtlCol="0">
            <a:spAutoFit/>
          </a:bodyPr>
          <a:lstStyle/>
          <a:p>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株式会社○</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5465770" y="132988"/>
            <a:ext cx="4357960" cy="461665"/>
          </a:xfrm>
          <a:prstGeom prst="rect">
            <a:avLst/>
          </a:prstGeom>
          <a:noFill/>
        </p:spPr>
        <p:txBody>
          <a:bodyPr wrap="square" rtlCol="0">
            <a:spAutoFit/>
          </a:bodyPr>
          <a:lstStyle/>
          <a:p>
            <a:pPr algn="ct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コラボヘルス推進のお知らせ</a:t>
            </a:r>
            <a:endParaRPr kumimoji="1"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74992" y="706300"/>
            <a:ext cx="5310924" cy="2308324"/>
          </a:xfrm>
          <a:prstGeom prst="rect">
            <a:avLst/>
          </a:prstGeom>
        </p:spPr>
        <p:txBody>
          <a:bodyPr wrap="square">
            <a:spAutoFit/>
          </a:bodyPr>
          <a:lstStyle/>
          <a:p>
            <a:pPr algn="just">
              <a:spcBef>
                <a:spcPts val="600"/>
              </a:spcBef>
              <a:spcAft>
                <a:spcPts val="0"/>
              </a:spcAft>
            </a:pP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はじめに</a:t>
            </a:r>
            <a:endParaRPr lang="ja-JP" altLang="ja-JP" sz="12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indent="152400" algn="just">
              <a:spcBef>
                <a:spcPts val="600"/>
              </a:spcBef>
              <a:spcAft>
                <a:spcPts val="0"/>
              </a:spcAft>
            </a:pP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超少子高齢社会を迎える</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我が国は</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、日本再興</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戦略に</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掲げた</a:t>
            </a:r>
            <a:r>
              <a:rPr lang="ja-JP" altLang="ja-JP" sz="1200" b="1"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国民一人ひとりの健康寿命の延伸｣</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を目標のひとつ</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とし</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、“健やかに生活し老いることができる社会</a:t>
            </a:r>
            <a:r>
              <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の実現を目指して</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います。これを受け、経済団体、医療団体</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医療</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保険者</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などの民間組織や自治体は互いに連携</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し、職場</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や</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地域</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で具体的な対応策を講じることが求められています。</a:t>
            </a:r>
            <a:endParaRPr lang="ja-JP" altLang="ja-JP" sz="12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indent="152400" algn="just">
              <a:spcBef>
                <a:spcPts val="600"/>
              </a:spcBef>
              <a:spcAft>
                <a:spcPts val="0"/>
              </a:spcAft>
            </a:pPr>
            <a:r>
              <a:rPr lang="ja-JP" altLang="ja-JP" sz="1200" b="1" kern="100" dirty="0" smtClean="0">
                <a:latin typeface="メイリオ" panose="020B0604030504040204" pitchFamily="50" charset="-128"/>
                <a:ea typeface="メイリオ" panose="020B0604030504040204" pitchFamily="50" charset="-128"/>
                <a:cs typeface="メイリオ" panose="020B0604030504040204" pitchFamily="50" charset="-128"/>
              </a:rPr>
              <a:t>｢従業員の健康寿命の延伸｣</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目指すべく</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健保組合との連携（コラボヘルス）をより一層推進し、効率的かつ効果的な</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実施</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に向けて、健診結果等の情報</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と健保組合</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で共有・活用することとなりますので</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個人</a:t>
            </a:r>
            <a:r>
              <a:rPr lang="ja-JP" altLang="ja-JP" sz="1200" u="sng" kern="100" dirty="0">
                <a:latin typeface="メイリオ" panose="020B0604030504040204" pitchFamily="50" charset="-128"/>
                <a:ea typeface="メイリオ" panose="020B0604030504040204" pitchFamily="50" charset="-128"/>
                <a:cs typeface="メイリオ" panose="020B0604030504040204" pitchFamily="50" charset="-128"/>
              </a:rPr>
              <a:t>情報の保護に関する法律</a:t>
            </a:r>
            <a:r>
              <a:rPr lang="ja-JP"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項</a:t>
            </a:r>
            <a:r>
              <a:rPr lang="ja-JP" altLang="en-US" sz="1200" u="sng" kern="1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200" u="sng" kern="1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200" u="sng" kern="100" dirty="0" smtClean="0">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の規定</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に基づき</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下記</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とおりお知らせします</a:t>
            </a:r>
            <a:r>
              <a:rPr lang="ja-JP" altLang="ja-JP" sz="14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kern="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5473590" y="625140"/>
            <a:ext cx="4357960" cy="2349171"/>
          </a:xfrm>
          <a:prstGeom prst="rect">
            <a:avLst/>
          </a:prstGeom>
          <a:solidFill>
            <a:schemeClr val="accent1">
              <a:lumMod val="20000"/>
              <a:lumOff val="80000"/>
            </a:schemeClr>
          </a:solidFill>
        </p:spPr>
        <p:txBody>
          <a:bodyPr wrap="square" lIns="144000" tIns="144000" rIns="144000" bIns="72000" anchor="t" anchorCtr="0">
            <a:normAutofit fontScale="85000" lnSpcReduction="10000"/>
          </a:bodyPr>
          <a:lstStyle/>
          <a:p>
            <a:pPr algn="ctr">
              <a:lnSpc>
                <a:spcPts val="1200"/>
              </a:lnSpc>
            </a:pPr>
            <a:r>
              <a:rPr lang="ja-JP" altLang="ja-JP"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個人情報の保護に関する法律</a:t>
            </a:r>
            <a:r>
              <a:rPr lang="ja-JP" altLang="en-US"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年法律第</a:t>
            </a:r>
            <a:r>
              <a:rPr lang="en-US" altLang="ja-JP"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57</a:t>
            </a:r>
            <a:r>
              <a:rPr lang="ja-JP" altLang="en-US"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号）抄</a:t>
            </a:r>
            <a:endParaRPr lang="ja-JP"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200"/>
              </a:lnSpc>
            </a:pPr>
            <a:r>
              <a:rPr lang="en-US" altLang="ja-JP"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200"/>
              </a:lnSpc>
            </a:pPr>
            <a:r>
              <a:rPr lang="ja-JP" altLang="ja-JP"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（第三者提供の制限）</a:t>
            </a:r>
            <a:endParaRPr lang="ja-JP" altLang="en-US" sz="1050" b="1"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200"/>
              </a:lnSpc>
            </a:pP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条</a:t>
            </a:r>
            <a:endParaRPr lang="ja-JP"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lgn="just">
              <a:lnSpc>
                <a:spcPts val="1200"/>
              </a:lnSpc>
            </a:pP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５　次に掲げる場合において、当該個人データの提供を受ける者は、前各項の規定の適用については、</a:t>
            </a:r>
            <a:r>
              <a:rPr lang="ja-JP" altLang="ja-JP" sz="1050" u="sng"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第三者に該当しない</a:t>
            </a: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ものとする。</a:t>
            </a:r>
            <a:endParaRPr lang="ja-JP"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200"/>
              </a:lnSpc>
            </a:pP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－中略－</a:t>
            </a:r>
            <a:endParaRPr lang="ja-JP" altLang="ja-JP" sz="1050" kern="1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266700" algn="just">
              <a:lnSpc>
                <a:spcPts val="1200"/>
              </a:lnSpc>
              <a:spcBef>
                <a:spcPts val="600"/>
              </a:spcBef>
            </a:pPr>
            <a:r>
              <a:rPr lang="ja-JP" altLang="en-US"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三　特定の者との間で共同して利用される個人データが当該特定の者に提供される場合であって、その旨並びに共同して利用される個人データの項目、共同して利用する者の範囲、利用する者の利用目的</a:t>
            </a:r>
            <a:r>
              <a:rPr lang="ja-JP" altLang="en-US"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並びに</a:t>
            </a: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当該個人データの管理について責任を有する者の氏名又は名称</a:t>
            </a:r>
            <a:r>
              <a:rPr lang="ja-JP" altLang="en-US"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及び住所並びに法人にあっては、その代表者の氏名</a:t>
            </a:r>
            <a:r>
              <a:rPr lang="ja-JP"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について、あらかじめ、本人に通知し、又は本人が容易に知り得る状態に置いているとき。</a:t>
            </a:r>
            <a:endParaRPr lang="en-US" altLang="ja-JP" sz="1050" kern="10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5" name="図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00162" y="-32512"/>
            <a:ext cx="1324155" cy="972426"/>
          </a:xfrm>
          <a:prstGeom prst="rect">
            <a:avLst/>
          </a:prstGeom>
        </p:spPr>
      </p:pic>
      <p:graphicFrame>
        <p:nvGraphicFramePr>
          <p:cNvPr id="26" name="表 25"/>
          <p:cNvGraphicFramePr>
            <a:graphicFrameLocks noGrp="1"/>
          </p:cNvGraphicFramePr>
          <p:nvPr>
            <p:extLst>
              <p:ext uri="{D42A27DB-BD31-4B8C-83A1-F6EECF244321}">
                <p14:modId xmlns:p14="http://schemas.microsoft.com/office/powerpoint/2010/main" val="204605932"/>
              </p:ext>
            </p:extLst>
          </p:nvPr>
        </p:nvGraphicFramePr>
        <p:xfrm>
          <a:off x="108570" y="3175424"/>
          <a:ext cx="9730800" cy="360000"/>
        </p:xfrm>
        <a:graphic>
          <a:graphicData uri="http://schemas.openxmlformats.org/drawingml/2006/table">
            <a:tbl>
              <a:tblPr firstRow="1" bandRow="1">
                <a:tableStyleId>{5C22544A-7EE6-4342-B048-85BDC9FD1C3A}</a:tableStyleId>
              </a:tblPr>
              <a:tblGrid>
                <a:gridCol w="1988153">
                  <a:extLst>
                    <a:ext uri="{9D8B030D-6E8A-4147-A177-3AD203B41FA5}">
                      <a16:colId xmlns:a16="http://schemas.microsoft.com/office/drawing/2014/main" val="20000"/>
                    </a:ext>
                  </a:extLst>
                </a:gridCol>
                <a:gridCol w="7742647">
                  <a:extLst>
                    <a:ext uri="{9D8B030D-6E8A-4147-A177-3AD203B41FA5}">
                      <a16:colId xmlns:a16="http://schemas.microsoft.com/office/drawing/2014/main" val="20001"/>
                    </a:ext>
                  </a:extLst>
                </a:gridCol>
              </a:tblGrid>
              <a:tr h="360000">
                <a:tc>
                  <a:txBody>
                    <a:bodyPr/>
                    <a:lstStyle/>
                    <a:p>
                      <a:pPr algn="ctr"/>
                      <a:r>
                        <a:rPr kumimoji="0" lang="ja-JP" altLang="en-US" sz="14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事業目的及び内容</a:t>
                      </a:r>
                      <a:endParaRPr kumimoji="1" lang="ja-JP" altLang="en-US" sz="1400" b="1"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60000"/>
                        <a:lumOff val="40000"/>
                      </a:schemeClr>
                    </a:solidFill>
                  </a:tcPr>
                </a:tc>
                <a:tc>
                  <a:txBody>
                    <a:bodyPr/>
                    <a:lstStyle/>
                    <a:p>
                      <a:pPr algn="just"/>
                      <a:r>
                        <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生活習慣病の予防を目的に下記①、②の事業を実施します。</a:t>
                      </a:r>
                    </a:p>
                  </a:txBody>
                  <a:tcPr marT="72000" marB="3600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2080513031"/>
              </p:ext>
            </p:extLst>
          </p:nvPr>
        </p:nvGraphicFramePr>
        <p:xfrm>
          <a:off x="108570" y="3610082"/>
          <a:ext cx="9722980" cy="1080000"/>
        </p:xfrm>
        <a:graphic>
          <a:graphicData uri="http://schemas.openxmlformats.org/drawingml/2006/table">
            <a:tbl>
              <a:tblPr firstRow="1" bandRow="1">
                <a:tableStyleId>{5C22544A-7EE6-4342-B048-85BDC9FD1C3A}</a:tableStyleId>
              </a:tblPr>
              <a:tblGrid>
                <a:gridCol w="432384">
                  <a:extLst>
                    <a:ext uri="{9D8B030D-6E8A-4147-A177-3AD203B41FA5}">
                      <a16:colId xmlns:a16="http://schemas.microsoft.com/office/drawing/2014/main" val="20000"/>
                    </a:ext>
                  </a:extLst>
                </a:gridCol>
                <a:gridCol w="9290596">
                  <a:extLst>
                    <a:ext uri="{9D8B030D-6E8A-4147-A177-3AD203B41FA5}">
                      <a16:colId xmlns:a16="http://schemas.microsoft.com/office/drawing/2014/main" val="20001"/>
                    </a:ext>
                  </a:extLst>
                </a:gridCol>
              </a:tblGrid>
              <a:tr h="360000">
                <a:tc rowSpan="3">
                  <a:txBody>
                    <a:bodyPr/>
                    <a:lstStyle/>
                    <a:p>
                      <a:pPr algn="ctr"/>
                      <a:r>
                        <a:rPr kumimoji="1" lang="ja-JP" altLang="en-US" sz="110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ja-JP" altLang="en-US" sz="11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solidFill>
                      <a:schemeClr val="accent1">
                        <a:lumMod val="20000"/>
                        <a:lumOff val="80000"/>
                      </a:schemeClr>
                    </a:solidFill>
                  </a:tcPr>
                </a:tc>
                <a:tc>
                  <a:txBody>
                    <a:bodyPr/>
                    <a:lstStyle/>
                    <a:p>
                      <a:pPr algn="just"/>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特定保健指導対象者情報</a:t>
                      </a:r>
                      <a:r>
                        <a:rPr kumimoji="0" lang="ja-JP"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の共有による事後指導</a:t>
                      </a:r>
                      <a:endParaRPr kumimoji="1" lang="ja-JP" altLang="en-US" sz="1100" u="none" dirty="0">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0"/>
                  </a:ext>
                </a:extLst>
              </a:tr>
              <a:tr h="360000">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ja-JP" altLang="ja-JP"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共同利用するデータ</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：特定保健指導対象者の氏名、被保険者番号、特定保健指導レベル（</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動機付け支援</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又は</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積極的支援</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）、受診状況</a:t>
                      </a: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1"/>
                  </a:ext>
                </a:extLst>
              </a:tr>
              <a:tr h="360000">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ja-JP" altLang="ja-JP"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健保組合が実施する</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特定保健指導の対象者</a:t>
                      </a:r>
                      <a:r>
                        <a:rPr kumimoji="0" lang="ja-JP"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情報を共有し</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事後指導に活用します。</a:t>
                      </a:r>
                      <a:endParaRPr kumimoji="0" lang="en-US"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929492908"/>
              </p:ext>
            </p:extLst>
          </p:nvPr>
        </p:nvGraphicFramePr>
        <p:xfrm>
          <a:off x="108570" y="4791345"/>
          <a:ext cx="9730541" cy="1440000"/>
        </p:xfrm>
        <a:graphic>
          <a:graphicData uri="http://schemas.openxmlformats.org/drawingml/2006/table">
            <a:tbl>
              <a:tblPr firstRow="1" bandRow="1">
                <a:tableStyleId>{5C22544A-7EE6-4342-B048-85BDC9FD1C3A}</a:tableStyleId>
              </a:tblPr>
              <a:tblGrid>
                <a:gridCol w="432000">
                  <a:extLst>
                    <a:ext uri="{9D8B030D-6E8A-4147-A177-3AD203B41FA5}">
                      <a16:colId xmlns:a16="http://schemas.microsoft.com/office/drawing/2014/main" val="20000"/>
                    </a:ext>
                  </a:extLst>
                </a:gridCol>
                <a:gridCol w="9298541">
                  <a:extLst>
                    <a:ext uri="{9D8B030D-6E8A-4147-A177-3AD203B41FA5}">
                      <a16:colId xmlns:a16="http://schemas.microsoft.com/office/drawing/2014/main" val="20001"/>
                    </a:ext>
                  </a:extLst>
                </a:gridCol>
              </a:tblGrid>
              <a:tr h="360000">
                <a:tc rowSpan="3">
                  <a:txBody>
                    <a:bodyPr/>
                    <a:lstStyle/>
                    <a:p>
                      <a:pPr algn="ctr"/>
                      <a:r>
                        <a:rPr kumimoji="1" lang="ja-JP" altLang="en-US" sz="110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ja-JP" altLang="en-US" sz="110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solidFill>
                      <a:schemeClr val="accent1">
                        <a:lumMod val="20000"/>
                        <a:lumOff val="80000"/>
                      </a:schemeClr>
                    </a:solidFill>
                  </a:tcPr>
                </a:tc>
                <a:tc>
                  <a:txBody>
                    <a:bodyPr/>
                    <a:lstStyle/>
                    <a:p>
                      <a:pPr algn="just"/>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生活習慣病重症化予防事業対象者情報の共有による保健指導及び医療機関への受診勧奨</a:t>
                      </a:r>
                      <a:endParaRPr kumimoji="1" lang="ja-JP" altLang="en-US" sz="110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0"/>
                  </a:ext>
                </a:extLst>
              </a:tr>
              <a:tr h="540000">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ja-JP" altLang="ja-JP"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ja-JP"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共同利用するデータ</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：健保組合が実施する生活習慣病重症化予防事業（</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糖尿病性腎症重症化予防プログラム</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糖尿病・高血圧・脂質異常症受診勧奨プログラム</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糖尿病教育介入プログラム</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）の対象者氏名、被保険者番号、対象事業名</a:t>
                      </a:r>
                      <a:endParaRPr kumimoji="0" lang="ja-JP"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1"/>
                  </a:ext>
                </a:extLst>
              </a:tr>
              <a:tr h="540000">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ja-JP" altLang="ja-JP"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高リスク保有者に対する生活習慣病重症化予防事業の参加勧奨において、対象者情報（病歴等の情報は含まれません）を共有し、健保組合による保健指導及び医療機関への受診勧奨を実施します。</a:t>
                      </a:r>
                    </a:p>
                  </a:txBody>
                  <a:tcPr marT="72000" marB="36000" anchor="ctr">
                    <a:lnL w="19050" cap="flat" cmpd="sng" algn="ctr">
                      <a:solidFill>
                        <a:schemeClr val="accent1">
                          <a:lumMod val="60000"/>
                          <a:lumOff val="40000"/>
                        </a:schemeClr>
                      </a:solidFill>
                      <a:prstDash val="solid"/>
                      <a:round/>
                      <a:headEnd type="none" w="med" len="med"/>
                      <a:tailEnd type="none" w="med" len="med"/>
                    </a:lnL>
                    <a:lnR w="19050" cap="flat" cmpd="sng" algn="ctr">
                      <a:solidFill>
                        <a:schemeClr val="accent1">
                          <a:lumMod val="60000"/>
                          <a:lumOff val="40000"/>
                        </a:schemeClr>
                      </a:solidFill>
                      <a:prstDash val="solid"/>
                      <a:round/>
                      <a:headEnd type="none" w="med" len="med"/>
                      <a:tailEnd type="none" w="med" len="med"/>
                    </a:lnR>
                    <a:lnT w="19050" cap="flat" cmpd="sng" algn="ctr">
                      <a:solidFill>
                        <a:schemeClr val="accent1">
                          <a:lumMod val="60000"/>
                          <a:lumOff val="40000"/>
                        </a:schemeClr>
                      </a:solidFill>
                      <a:prstDash val="solid"/>
                      <a:round/>
                      <a:headEnd type="none" w="med" len="med"/>
                      <a:tailEnd type="none" w="med" len="med"/>
                    </a:lnT>
                    <a:lnB w="19050" cap="flat" cmpd="sng" algn="ctr">
                      <a:solidFill>
                        <a:schemeClr val="accent1">
                          <a:lumMod val="60000"/>
                          <a:lumOff val="40000"/>
                        </a:schemeClr>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8326172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0" y="-7883"/>
            <a:ext cx="9906000" cy="6684908"/>
          </a:xfrm>
          <a:prstGeom prst="rect">
            <a:avLst/>
          </a:prstGeom>
          <a:blipFill dpi="0" rotWithShape="1">
            <a:blip r:embed="rId3">
              <a:alphaModFix amt="4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49972" y="120581"/>
            <a:ext cx="9630628" cy="2999137"/>
          </a:xfrm>
          <a:prstGeom prst="rect">
            <a:avLst/>
          </a:prstGeom>
          <a:solidFill>
            <a:schemeClr val="bg1">
              <a:alpha val="70000"/>
            </a:schemeClr>
          </a:solidFill>
        </p:spPr>
        <p:txBody>
          <a:bodyPr wrap="square" tIns="36000" rIns="108000" bIns="36000" anchor="ctr">
            <a:normAutofit fontScale="92500"/>
          </a:bodyPr>
          <a:lstStyle/>
          <a:p>
            <a:pPr marL="285750" indent="-285750" algn="just">
              <a:spcBef>
                <a:spcPts val="600"/>
              </a:spcBef>
              <a:spcAft>
                <a:spcPts val="0"/>
              </a:spcAft>
              <a:buFont typeface="MS Mincho" panose="02020609040205080304" pitchFamily="17" charset="-128"/>
              <a:buChar char="○"/>
            </a:pP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健保組合では</a:t>
            </a:r>
            <a:r>
              <a:rPr lang="ja-JP" altLang="en-US" sz="1350" kern="100" dirty="0">
                <a:effectLst/>
                <a:latin typeface="メイリオ" panose="020B0604030504040204" pitchFamily="50" charset="-128"/>
                <a:ea typeface="メイリオ" panose="020B0604030504040204" pitchFamily="50" charset="-128"/>
                <a:cs typeface="メイリオ" panose="020B0604030504040204" pitchFamily="50" charset="-128"/>
              </a:rPr>
              <a:t>、医療機関と連携し糖尿病性</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腎症の重症化を</a:t>
            </a:r>
            <a:r>
              <a:rPr lang="ja-JP" altLang="en-US" sz="1350" kern="100" dirty="0">
                <a:effectLst/>
                <a:latin typeface="メイリオ" panose="020B0604030504040204" pitchFamily="50" charset="-128"/>
                <a:ea typeface="メイリオ" panose="020B0604030504040204" pitchFamily="50" charset="-128"/>
                <a:cs typeface="メイリオ" panose="020B0604030504040204" pitchFamily="50" charset="-128"/>
              </a:rPr>
              <a:t>予防する</a:t>
            </a:r>
            <a:r>
              <a:rPr lang="ja-JP" altLang="en-US" sz="1350" b="1" kern="100" dirty="0">
                <a:effectLst/>
                <a:latin typeface="メイリオ" panose="020B0604030504040204" pitchFamily="50" charset="-128"/>
                <a:ea typeface="メイリオ" panose="020B0604030504040204" pitchFamily="50" charset="-128"/>
                <a:cs typeface="メイリオ" panose="020B0604030504040204" pitchFamily="50" charset="-128"/>
              </a:rPr>
              <a:t>糖尿病性腎症重症化予防</a:t>
            </a:r>
            <a:r>
              <a:rPr lang="ja-JP" altLang="en-US"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プログラム</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、健康診査の結果において治療を始めなければいけない数値であるのに、医療機関を受診していないと思われる方への</a:t>
            </a:r>
            <a:r>
              <a:rPr lang="ja-JP" altLang="en-US" sz="1350" b="1" kern="100" dirty="0">
                <a:latin typeface="メイリオ" panose="020B0604030504040204" pitchFamily="50" charset="-128"/>
                <a:ea typeface="メイリオ" panose="020B0604030504040204" pitchFamily="50" charset="-128"/>
                <a:cs typeface="メイリオ" panose="020B0604030504040204" pitchFamily="50" charset="-128"/>
              </a:rPr>
              <a:t>糖尿病・高血圧・脂質</a:t>
            </a:r>
            <a:r>
              <a:rPr lang="ja-JP" altLang="en-US"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異常症受診</a:t>
            </a:r>
            <a:r>
              <a:rPr lang="ja-JP" altLang="en-US" sz="1350" b="1" kern="100" dirty="0">
                <a:effectLst/>
                <a:latin typeface="メイリオ" panose="020B0604030504040204" pitchFamily="50" charset="-128"/>
                <a:ea typeface="メイリオ" panose="020B0604030504040204" pitchFamily="50" charset="-128"/>
                <a:cs typeface="メイリオ" panose="020B0604030504040204" pitchFamily="50" charset="-128"/>
              </a:rPr>
              <a:t>勧奨プログラム</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、境界型で血糖値が高いという現状と向き合い、</a:t>
            </a:r>
            <a:r>
              <a:rPr lang="en-US" altLang="ja-JP"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SMBG</a:t>
            </a:r>
            <a:r>
              <a:rPr lang="ja-JP" altLang="en-US" sz="1350" kern="100" dirty="0">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運動・食育を</a:t>
            </a:r>
            <a:r>
              <a:rPr lang="ja-JP" altLang="en-US" sz="1350" kern="100" dirty="0" smtClean="0">
                <a:latin typeface="メイリオ" panose="020B0604030504040204" pitchFamily="50" charset="-128"/>
                <a:ea typeface="メイリオ" panose="020B0604030504040204" pitchFamily="50" charset="-128"/>
                <a:cs typeface="メイリオ" panose="020B0604030504040204" pitchFamily="50" charset="-128"/>
              </a:rPr>
              <a:t>通じて血糖をセルフコントロール</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する力を身につける </a:t>
            </a:r>
            <a:r>
              <a:rPr lang="ja-JP" altLang="en-US"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糖尿病教育介入プログラム</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を行っています。</a:t>
            </a:r>
          </a:p>
          <a:p>
            <a:pPr marL="285750" indent="-285750" algn="just">
              <a:spcBef>
                <a:spcPts val="600"/>
              </a:spcBef>
              <a:spcAft>
                <a:spcPts val="0"/>
              </a:spcAft>
              <a:buFont typeface="MS Mincho" panose="02020609040205080304" pitchFamily="17" charset="-128"/>
              <a:buChar char="○"/>
            </a:pP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糖尿病や高血圧症は、自覚症状もなく静かに進行していく病気です。血糖値が高い状態を放置することで、血管や神経を</a:t>
            </a:r>
            <a:r>
              <a:rPr lang="ja-JP" altLang="en-US" sz="1350" kern="100" dirty="0">
                <a:effectLst/>
                <a:latin typeface="メイリオ" panose="020B0604030504040204" pitchFamily="50" charset="-128"/>
                <a:ea typeface="メイリオ" panose="020B0604030504040204" pitchFamily="50" charset="-128"/>
                <a:cs typeface="メイリオ" panose="020B0604030504040204" pitchFamily="50" charset="-128"/>
              </a:rPr>
              <a:t>傷</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めていきます。高血圧も、全身の血管が常に高い圧力にさらされ、傷つきやすくなっています。脂質異常症は動脈硬化を進行させ</a:t>
            </a:r>
            <a:r>
              <a:rPr lang="ja-JP" altLang="en-US" sz="1350" kern="100" dirty="0">
                <a:latin typeface="メイリオ" panose="020B0604030504040204" pitchFamily="50" charset="-128"/>
                <a:ea typeface="メイリオ" panose="020B0604030504040204" pitchFamily="50" charset="-128"/>
                <a:cs typeface="メイリオ" panose="020B0604030504040204" pitchFamily="50" charset="-128"/>
              </a:rPr>
              <a:t>ます。動脈硬化は脂質異常の他に肥満や喫煙習慣、高血圧や高血糖などの因子が重なると、加速度的に進行します</a:t>
            </a:r>
            <a:r>
              <a:rPr lang="ja-JP" altLang="en-US" sz="135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5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spcBef>
                <a:spcPts val="600"/>
              </a:spcBef>
              <a:spcAft>
                <a:spcPts val="0"/>
              </a:spcAft>
              <a:buFont typeface="MS Mincho" panose="02020609040205080304" pitchFamily="17" charset="-128"/>
              <a:buChar char="○"/>
            </a:pP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どの病気も初期段階では自覚症状がほとんどありませんが、進行すると、心臓病や脳卒中になる確率が高くなります</a:t>
            </a:r>
            <a:r>
              <a:rPr lang="ja-JP" altLang="en-US" sz="1350" kern="100" dirty="0">
                <a:latin typeface="メイリオ" panose="020B0604030504040204" pitchFamily="50" charset="-128"/>
                <a:ea typeface="メイリオ" panose="020B0604030504040204" pitchFamily="50" charset="-128"/>
                <a:cs typeface="メイリオ" panose="020B0604030504040204" pitchFamily="50" charset="-128"/>
              </a:rPr>
              <a:t>。特に糖尿病は放って</a:t>
            </a: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おくと視力を失ったり、足壊疽をおこしたり、尿から老廃物を排出できなくなり人工透析が必要になったりします。こうした合併症をおこすと、生活に様々な支障をきたしますので、早めの治療が大切です。</a:t>
            </a:r>
            <a:r>
              <a:rPr lang="en-US" altLang="ja-JP" sz="1350" kern="100" dirty="0">
                <a:effectLst/>
                <a:latin typeface="メイリオ" panose="020B0604030504040204" pitchFamily="50" charset="-128"/>
                <a:ea typeface="メイリオ" panose="020B0604030504040204" pitchFamily="50" charset="-128"/>
                <a:cs typeface="メイリオ" panose="020B0604030504040204" pitchFamily="50" charset="-128"/>
              </a:rPr>
              <a:t/>
            </a:r>
            <a:br>
              <a:rPr lang="en-US" altLang="ja-JP" sz="1350" kern="100" dirty="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糖尿病や高血圧症、脂質異常症は、正しい治療と、正しい生活習慣でコントロールすることができます。</a:t>
            </a:r>
          </a:p>
          <a:p>
            <a:pPr>
              <a:spcAft>
                <a:spcPts val="0"/>
              </a:spcAft>
            </a:pPr>
            <a:r>
              <a:rPr lang="ja-JP" altLang="en-US" sz="80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　</a:t>
            </a:r>
          </a:p>
          <a:p>
            <a:pPr>
              <a:spcAft>
                <a:spcPts val="0"/>
              </a:spcAft>
            </a:pPr>
            <a:r>
              <a:rPr lang="ja-JP" altLang="en-US"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さいごに</a:t>
            </a:r>
            <a:r>
              <a:rPr lang="en-US" altLang="ja-JP"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t/>
            </a:r>
            <a:br>
              <a:rPr lang="en-US" altLang="ja-JP" sz="1350" b="1" kern="100" dirty="0" smtClean="0">
                <a:effectLst/>
                <a:latin typeface="メイリオ" panose="020B0604030504040204" pitchFamily="50" charset="-128"/>
                <a:ea typeface="メイリオ" panose="020B0604030504040204" pitchFamily="50" charset="-128"/>
                <a:cs typeface="メイリオ" panose="020B0604030504040204" pitchFamily="50" charset="-128"/>
              </a:rPr>
            </a:br>
            <a:r>
              <a:rPr lang="ja-JP" altLang="en-US" sz="135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これからの人生設計を考えるうえでも、健診で異常値がみつかった今をチャンスと捉え、ご自分の体としっかり向き合っていきましょう。</a:t>
            </a:r>
          </a:p>
        </p:txBody>
      </p:sp>
      <p:sp>
        <p:nvSpPr>
          <p:cNvPr id="14" name="正方形/長方形 13"/>
          <p:cNvSpPr/>
          <p:nvPr/>
        </p:nvSpPr>
        <p:spPr>
          <a:xfrm>
            <a:off x="1876786" y="5761297"/>
            <a:ext cx="7019364" cy="822515"/>
          </a:xfrm>
          <a:prstGeom prst="rect">
            <a:avLst/>
          </a:prstGeom>
          <a:solidFill>
            <a:schemeClr val="accent1">
              <a:lumMod val="20000"/>
              <a:lumOff val="80000"/>
            </a:schemeClr>
          </a:solidFill>
        </p:spPr>
        <p:txBody>
          <a:bodyPr wrap="square" lIns="180000" tIns="108000" rIns="180000" bIns="36000" anchor="ctr" anchorCtr="0">
            <a:spAutoFit/>
          </a:bodyPr>
          <a:lstStyle/>
          <a:p>
            <a:pPr algn="just"/>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本事業で取り扱う個人情報には詳細なレセプト情報（病歴・治療内容等）は含まれません。</a:t>
            </a: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また、</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本事業の事業内容及び目的に沿った利用範囲内</a:t>
            </a:r>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でのみ使用し、人事評価等に用いられることは一切ありません。上記の目的以外で使用された場合は、責任者及び違反者に罰則が課せられます。なお、本事業でのデータ共有について同意されない場合は、事業所又は健保組合健康管理部までお申し出ください。</a:t>
            </a:r>
          </a:p>
        </p:txBody>
      </p:sp>
      <p:pic>
        <p:nvPicPr>
          <p:cNvPr id="15" name="図 14"/>
          <p:cNvPicPr/>
          <p:nvPr/>
        </p:nvPicPr>
        <p:blipFill>
          <a:blip r:embed="rId4" cstate="print">
            <a:extLst>
              <a:ext uri="{28A0092B-C50C-407E-A947-70E740481C1C}">
                <a14:useLocalDpi xmlns:a14="http://schemas.microsoft.com/office/drawing/2010/main" val="0"/>
              </a:ext>
            </a:extLst>
          </a:blip>
          <a:stretch>
            <a:fillRect/>
          </a:stretch>
        </p:blipFill>
        <p:spPr>
          <a:xfrm>
            <a:off x="1717401" y="5743831"/>
            <a:ext cx="318770" cy="280035"/>
          </a:xfrm>
          <a:prstGeom prst="rect">
            <a:avLst/>
          </a:prstGeom>
        </p:spPr>
      </p:pic>
      <p:graphicFrame>
        <p:nvGraphicFramePr>
          <p:cNvPr id="17" name="表 16"/>
          <p:cNvGraphicFramePr>
            <a:graphicFrameLocks noGrp="1"/>
          </p:cNvGraphicFramePr>
          <p:nvPr>
            <p:extLst>
              <p:ext uri="{D42A27DB-BD31-4B8C-83A1-F6EECF244321}">
                <p14:modId xmlns:p14="http://schemas.microsoft.com/office/powerpoint/2010/main" val="3014534130"/>
              </p:ext>
            </p:extLst>
          </p:nvPr>
        </p:nvGraphicFramePr>
        <p:xfrm>
          <a:off x="149972" y="3217595"/>
          <a:ext cx="9634228" cy="2471002"/>
        </p:xfrm>
        <a:graphic>
          <a:graphicData uri="http://schemas.openxmlformats.org/drawingml/2006/table">
            <a:tbl>
              <a:tblPr firstRow="1" bandRow="1">
                <a:tableStyleId>{69CF1AB2-1976-4502-BF36-3FF5EA218861}</a:tableStyleId>
              </a:tblPr>
              <a:tblGrid>
                <a:gridCol w="4636987">
                  <a:extLst>
                    <a:ext uri="{9D8B030D-6E8A-4147-A177-3AD203B41FA5}">
                      <a16:colId xmlns:a16="http://schemas.microsoft.com/office/drawing/2014/main" val="969867822"/>
                    </a:ext>
                  </a:extLst>
                </a:gridCol>
                <a:gridCol w="4997241">
                  <a:extLst>
                    <a:ext uri="{9D8B030D-6E8A-4147-A177-3AD203B41FA5}">
                      <a16:colId xmlns:a16="http://schemas.microsoft.com/office/drawing/2014/main" val="204119025"/>
                    </a:ext>
                  </a:extLst>
                </a:gridCol>
              </a:tblGrid>
              <a:tr h="255294">
                <a:tc gridSpan="2">
                  <a:txBody>
                    <a:bodyPr/>
                    <a:lstStyle/>
                    <a:p>
                      <a:r>
                        <a:rPr kumimoji="1" lang="ja-JP" altLang="en-US" sz="1200" dirty="0" smtClean="0">
                          <a:latin typeface="メイリオ" panose="020B0604030504040204" pitchFamily="50" charset="-128"/>
                          <a:ea typeface="メイリオ" panose="020B0604030504040204" pitchFamily="50" charset="-128"/>
                        </a:rPr>
                        <a:t>共同利用する者の範囲</a:t>
                      </a:r>
                      <a:endParaRPr kumimoji="1" lang="ja-JP" altLang="en-US" sz="1200" dirty="0">
                        <a:solidFill>
                          <a:schemeClr val="tx1"/>
                        </a:solidFill>
                        <a:latin typeface="メイリオ" panose="020B0604030504040204" pitchFamily="50" charset="-128"/>
                        <a:ea typeface="メイリオ" panose="020B0604030504040204" pitchFamily="50" charset="-128"/>
                      </a:endParaRPr>
                    </a:p>
                  </a:txBody>
                  <a:tcPr>
                    <a:solidFill>
                      <a:schemeClr val="accent1">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1527308047"/>
                  </a:ext>
                </a:extLst>
              </a:tr>
              <a:tr h="397124">
                <a:tc>
                  <a:txBody>
                    <a:bodyPr/>
                    <a:lstStyle/>
                    <a:p>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株式会社○○○○○○○○○○○</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人事グループ健康管理室および産業医並びに保健師</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03</a:t>
                      </a: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endPar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関東ＩＴソフトウェア健康保険組合</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
                      </a:r>
                      <a:b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b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総務事務局健康管理部の役職員</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03</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5925</a:t>
                      </a:r>
                      <a:r>
                        <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5340</a:t>
                      </a:r>
                      <a:endPar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extLst>
                  <a:ext uri="{0D108BD9-81ED-4DB2-BD59-A6C34878D82A}">
                    <a16:rowId xmlns:a16="http://schemas.microsoft.com/office/drawing/2014/main" val="1055520901"/>
                  </a:ext>
                </a:extLst>
              </a:tr>
              <a:tr h="255294">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メイリオ" panose="020B0604030504040204" pitchFamily="50" charset="-128"/>
                          <a:ea typeface="メイリオ" panose="020B0604030504040204" pitchFamily="50" charset="-128"/>
                        </a:rPr>
                        <a:t>該当個人データの管理について責任を有する者の氏名又は名称及び住所</a:t>
                      </a: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solidFill>
                      <a:schemeClr val="accent1">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3687513975"/>
                  </a:ext>
                </a:extLst>
              </a:tr>
              <a:tr h="553137">
                <a:tc>
                  <a:txBody>
                    <a:bodyPr/>
                    <a:lstStyle/>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氏名又は名称</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事業所住所</a:t>
                      </a:r>
                    </a:p>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03</a:t>
                      </a: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endPar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常務理事　近藤 紀一</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1" lang="ja-JP" altLang="en-US" sz="1100" dirty="0" smtClean="0">
                          <a:latin typeface="メイリオ" panose="020B0604030504040204" pitchFamily="50" charset="-128"/>
                          <a:ea typeface="メイリオ" panose="020B0604030504040204" pitchFamily="50" charset="-128"/>
                        </a:rPr>
                        <a:t>東京都新宿区百人町</a:t>
                      </a:r>
                      <a:r>
                        <a:rPr kumimoji="1" lang="en-US" altLang="ja-JP" sz="1100" dirty="0" smtClean="0">
                          <a:latin typeface="メイリオ" panose="020B0604030504040204" pitchFamily="50" charset="-128"/>
                          <a:ea typeface="メイリオ" panose="020B0604030504040204" pitchFamily="50" charset="-128"/>
                        </a:rPr>
                        <a:t>2-27-6</a:t>
                      </a:r>
                      <a:endPar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 typeface="メイリオ" panose="020B0604030504040204" pitchFamily="50" charset="-128"/>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03</a:t>
                      </a: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5925</a:t>
                      </a: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a:t>
                      </a:r>
                      <a:r>
                        <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rPr>
                        <a:t>5300</a:t>
                      </a:r>
                      <a:endPar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extLst>
                  <a:ext uri="{0D108BD9-81ED-4DB2-BD59-A6C34878D82A}">
                    <a16:rowId xmlns:a16="http://schemas.microsoft.com/office/drawing/2014/main" val="3294272015"/>
                  </a:ext>
                </a:extLst>
              </a:tr>
              <a:tr h="255294">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smtClean="0">
                          <a:latin typeface="メイリオ" panose="020B0604030504040204" pitchFamily="50" charset="-128"/>
                          <a:ea typeface="メイリオ" panose="020B0604030504040204" pitchFamily="50" charset="-128"/>
                        </a:rPr>
                        <a:t>代表者名</a:t>
                      </a:r>
                      <a:endParaRPr kumimoji="1" lang="ja-JP" altLang="en-US" sz="1200" b="1" dirty="0" smtClean="0">
                        <a:solidFill>
                          <a:schemeClr val="tx1"/>
                        </a:solidFill>
                        <a:latin typeface="メイリオ" panose="020B0604030504040204" pitchFamily="50" charset="-128"/>
                        <a:ea typeface="メイリオ" panose="020B0604030504040204" pitchFamily="50" charset="-128"/>
                      </a:endParaRPr>
                    </a:p>
                  </a:txBody>
                  <a:tcPr>
                    <a:solidFill>
                      <a:schemeClr val="accent1">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3450909527"/>
                  </a:ext>
                </a:extLst>
              </a:tr>
              <a:tr h="45932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株式会社○○○○○○○○○○○</a:t>
                      </a:r>
                      <a:endParaRPr kumimoji="0" lang="en-US" altLang="ja-JP" sz="1100" u="none" strike="noStrike" cap="none" normalizeH="0" baseline="0" dirty="0" smtClean="0">
                        <a:ln>
                          <a:noFill/>
                        </a:ln>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cap="none" normalizeH="0" baseline="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代表者名</a:t>
                      </a:r>
                      <a:endParaRPr kumimoji="0" lang="ja-JP" altLang="en-US"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u="none" strike="noStrike" cap="none" normalizeH="0" baseline="0" dirty="0" smtClean="0">
                          <a:ln>
                            <a:noFill/>
                          </a:ln>
                          <a:effectLst/>
                          <a:latin typeface="メイリオ" panose="020B0604030504040204" pitchFamily="50" charset="-128"/>
                          <a:ea typeface="メイリオ" panose="020B0604030504040204" pitchFamily="50" charset="-128"/>
                        </a:rPr>
                        <a:t>関東ＩＴソフトウェア健康保険組合</a:t>
                      </a:r>
                      <a:r>
                        <a:rPr kumimoji="1" lang="en-US" altLang="ja-JP" sz="1100" dirty="0" smtClean="0">
                          <a:latin typeface="メイリオ" panose="020B0604030504040204" pitchFamily="50" charset="-128"/>
                          <a:ea typeface="メイリオ" panose="020B0604030504040204" pitchFamily="50" charset="-128"/>
                        </a:rPr>
                        <a:t/>
                      </a:r>
                      <a:br>
                        <a:rPr kumimoji="1" lang="en-US" altLang="ja-JP" sz="1100" dirty="0" smtClean="0">
                          <a:latin typeface="メイリオ" panose="020B0604030504040204" pitchFamily="50" charset="-128"/>
                          <a:ea typeface="メイリオ" panose="020B0604030504040204" pitchFamily="50" charset="-128"/>
                        </a:rPr>
                      </a:br>
                      <a:r>
                        <a:rPr kumimoji="1" lang="ja-JP" altLang="en-US" sz="1100" dirty="0" smtClean="0">
                          <a:latin typeface="メイリオ" panose="020B0604030504040204" pitchFamily="50" charset="-128"/>
                          <a:ea typeface="メイリオ" panose="020B0604030504040204" pitchFamily="50" charset="-128"/>
                        </a:rPr>
                        <a:t>理事長　東尾</a:t>
                      </a:r>
                      <a:r>
                        <a:rPr kumimoji="1" lang="ja-JP" altLang="en-US" sz="1100" baseline="0" dirty="0" smtClean="0">
                          <a:latin typeface="メイリオ" panose="020B0604030504040204" pitchFamily="50" charset="-128"/>
                          <a:ea typeface="メイリオ" panose="020B0604030504040204" pitchFamily="50" charset="-128"/>
                        </a:rPr>
                        <a:t> </a:t>
                      </a:r>
                      <a:r>
                        <a:rPr kumimoji="1" lang="ja-JP" altLang="en-US" sz="1100" dirty="0" smtClean="0">
                          <a:latin typeface="メイリオ" panose="020B0604030504040204" pitchFamily="50" charset="-128"/>
                          <a:ea typeface="メイリオ" panose="020B0604030504040204" pitchFamily="50" charset="-128"/>
                        </a:rPr>
                        <a:t>公彦 </a:t>
                      </a:r>
                      <a:endParaRPr kumimoji="0" lang="ja-JP" altLang="ja-JP" sz="11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extLst>
                  <a:ext uri="{0D108BD9-81ED-4DB2-BD59-A6C34878D82A}">
                    <a16:rowId xmlns:a16="http://schemas.microsoft.com/office/drawing/2014/main" val="3673464263"/>
                  </a:ext>
                </a:extLst>
              </a:tr>
            </a:tbl>
          </a:graphicData>
        </a:graphic>
      </p:graphicFrame>
    </p:spTree>
    <p:extLst>
      <p:ext uri="{BB962C8B-B14F-4D97-AF65-F5344CB8AC3E}">
        <p14:creationId xmlns:p14="http://schemas.microsoft.com/office/powerpoint/2010/main" val="1034960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122328300"/>
              </p:ext>
            </p:extLst>
          </p:nvPr>
        </p:nvGraphicFramePr>
        <p:xfrm>
          <a:off x="180869" y="1211936"/>
          <a:ext cx="9566030" cy="5339301"/>
        </p:xfrm>
        <a:graphic>
          <a:graphicData uri="http://schemas.openxmlformats.org/drawingml/2006/table">
            <a:tbl>
              <a:tblPr/>
              <a:tblGrid>
                <a:gridCol w="483560">
                  <a:extLst>
                    <a:ext uri="{9D8B030D-6E8A-4147-A177-3AD203B41FA5}">
                      <a16:colId xmlns:a16="http://schemas.microsoft.com/office/drawing/2014/main" val="20000"/>
                    </a:ext>
                  </a:extLst>
                </a:gridCol>
                <a:gridCol w="981599">
                  <a:extLst>
                    <a:ext uri="{9D8B030D-6E8A-4147-A177-3AD203B41FA5}">
                      <a16:colId xmlns:a16="http://schemas.microsoft.com/office/drawing/2014/main" val="20001"/>
                    </a:ext>
                  </a:extLst>
                </a:gridCol>
                <a:gridCol w="1090796">
                  <a:extLst>
                    <a:ext uri="{9D8B030D-6E8A-4147-A177-3AD203B41FA5}">
                      <a16:colId xmlns:a16="http://schemas.microsoft.com/office/drawing/2014/main" val="20002"/>
                    </a:ext>
                  </a:extLst>
                </a:gridCol>
                <a:gridCol w="1070738">
                  <a:extLst>
                    <a:ext uri="{9D8B030D-6E8A-4147-A177-3AD203B41FA5}">
                      <a16:colId xmlns:a16="http://schemas.microsoft.com/office/drawing/2014/main" val="20003"/>
                    </a:ext>
                  </a:extLst>
                </a:gridCol>
                <a:gridCol w="1979779">
                  <a:extLst>
                    <a:ext uri="{9D8B030D-6E8A-4147-A177-3AD203B41FA5}">
                      <a16:colId xmlns:a16="http://schemas.microsoft.com/office/drawing/2014/main" val="20004"/>
                    </a:ext>
                  </a:extLst>
                </a:gridCol>
                <a:gridCol w="1979779">
                  <a:extLst>
                    <a:ext uri="{9D8B030D-6E8A-4147-A177-3AD203B41FA5}">
                      <a16:colId xmlns:a16="http://schemas.microsoft.com/office/drawing/2014/main" val="20005"/>
                    </a:ext>
                  </a:extLst>
                </a:gridCol>
                <a:gridCol w="1979779">
                  <a:extLst>
                    <a:ext uri="{9D8B030D-6E8A-4147-A177-3AD203B41FA5}">
                      <a16:colId xmlns:a16="http://schemas.microsoft.com/office/drawing/2014/main" val="20007"/>
                    </a:ext>
                  </a:extLst>
                </a:gridCol>
              </a:tblGrid>
              <a:tr h="506332">
                <a:tc rowSpan="3" gridSpan="2">
                  <a:txBody>
                    <a:bodyPr/>
                    <a:lstStyle/>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健診項目</a:t>
                      </a:r>
                      <a:endParaRPr lang="zh-TW"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hMerge="1">
                  <a:txBody>
                    <a:bodyPr/>
                    <a:lstStyle/>
                    <a:p>
                      <a:endParaRPr kumimoji="1" lang="ja-JP" altLang="en-US"/>
                    </a:p>
                  </a:txBody>
                  <a:tcPr/>
                </a:tc>
                <a:tc rowSpan="3">
                  <a:txBody>
                    <a:bodyPr/>
                    <a:lstStyle/>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特定保健指導</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判定値</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受診勧奨</a:t>
                      </a: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判定値</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3">
                  <a:txBody>
                    <a:bodyPr/>
                    <a:lstStyle/>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生活習慣病重症化予防事業</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いずれのプログラムも、下記の基準に当てはまる方のうち、リスクの高い方を優先し、選定します。 </a:t>
                      </a: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dist"/>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dist"/>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673182">
                <a:tc gridSpan="2" vMerge="1">
                  <a:txBody>
                    <a:bodyPr/>
                    <a:lstStyle/>
                    <a:p>
                      <a:pPr algn="ctr"/>
                      <a:endParaRPr lang="zh-TW"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pPr algn="dist"/>
                      <a:endParaRPr lang="ja-JP" altLang="en-US" sz="9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dist"/>
                      <a:endParaRPr lang="ja-JP" altLang="en-US" sz="9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dist"/>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糖尿病性腎症重症化</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予防プログラム</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80000" marR="180000"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dist"/>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糖尿病受診勧奨</a:t>
                      </a:r>
                      <a: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プログラム</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80000" marR="180000"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dist"/>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糖尿病教育介入</a:t>
                      </a:r>
                    </a:p>
                    <a:p>
                      <a:pPr algn="dist"/>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プログラム</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180000" marR="180000"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793877">
                <a:tc gridSpan="2" vMerge="1">
                  <a:txBody>
                    <a:bodyPr/>
                    <a:lstStyle/>
                    <a:p>
                      <a:pPr algn="ctr"/>
                      <a:endParaRPr lang="zh-TW"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vMerge="1">
                  <a:txBody>
                    <a:bodyPr/>
                    <a:lstStyle/>
                    <a:p>
                      <a:pPr algn="dist"/>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dist"/>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糖尿病性腎症の重症化リスクのある方を対象に、</a:t>
                      </a:r>
                      <a:r>
                        <a:rPr lang="en-US" altLang="ja-JP" sz="800" b="0" dirty="0" smtClean="0">
                          <a:latin typeface="メイリオ" panose="020B0604030504040204" pitchFamily="50" charset="-128"/>
                          <a:ea typeface="メイリオ" panose="020B0604030504040204" pitchFamily="50" charset="-128"/>
                          <a:cs typeface="メイリオ" panose="020B0604030504040204" pitchFamily="50" charset="-128"/>
                        </a:rPr>
                        <a:t>QOL</a:t>
                      </a:r>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の維持・向上のため、医療機関と連携し、症状の重症化を予防するプログラムです。</a:t>
                      </a:r>
                      <a:endParaRPr lang="ja-JP" altLang="en-US" sz="8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糖尿病が強く疑われる方のうち、医師の管理下にあることが望まれる方について、受診勧奨を実施します。</a:t>
                      </a:r>
                      <a:endParaRPr lang="en-US" altLang="ja-JP" sz="8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rPr>
                        <a:t>糖尿病が強く疑われるもしくは医療機関受診済みであるが血糖コントロール不良の方について、当健保付属施設を利用した糖尿病の教育プログラムを実施します。</a:t>
                      </a:r>
                      <a:endParaRPr lang="ja-JP" altLang="en-US" sz="8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673182">
                <a:tc rowSpan="2">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糖代謝</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zh-TW" altLang="en-US" sz="1000" b="0" dirty="0">
                          <a:latin typeface="メイリオ" panose="020B0604030504040204" pitchFamily="50" charset="-128"/>
                          <a:ea typeface="メイリオ" panose="020B0604030504040204" pitchFamily="50" charset="-128"/>
                          <a:cs typeface="メイリオ" panose="020B0604030504040204" pitchFamily="50" charset="-128"/>
                        </a:rPr>
                        <a:t>空腹時</a:t>
                      </a: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血糖</a:t>
                      </a:r>
                      <a:endPar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zh-TW" sz="1000" b="0" dirty="0" smtClean="0">
                          <a:latin typeface="メイリオ" panose="020B0604030504040204" pitchFamily="50" charset="-128"/>
                          <a:ea typeface="メイリオ" panose="020B0604030504040204" pitchFamily="50" charset="-128"/>
                          <a:cs typeface="メイリオ" panose="020B0604030504040204" pitchFamily="50" charset="-128"/>
                        </a:rPr>
                        <a:t>mg/</a:t>
                      </a:r>
                      <a:r>
                        <a:rPr lang="en-US" altLang="zh-TW" sz="1000" b="0" dirty="0" err="1" smtClean="0">
                          <a:latin typeface="メイリオ" panose="020B0604030504040204" pitchFamily="50" charset="-128"/>
                          <a:ea typeface="メイリオ" panose="020B0604030504040204" pitchFamily="50" charset="-128"/>
                          <a:cs typeface="メイリオ" panose="020B0604030504040204" pitchFamily="50" charset="-128"/>
                        </a:rPr>
                        <a:t>dL</a:t>
                      </a: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100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126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126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a:txBody>
                    <a:bodyPr/>
                    <a:lstStyle/>
                    <a:p>
                      <a:pPr algn="r"/>
                      <a:endParaRPr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5"/>
                  </a:ext>
                </a:extLst>
              </a:tr>
              <a:tr h="673182">
                <a:tc vMerge="1">
                  <a:txBody>
                    <a:bodyPr/>
                    <a:lstStyle/>
                    <a:p>
                      <a:endParaRPr kumimoji="1" lang="ja-JP" altLang="en-US"/>
                    </a:p>
                  </a:txBody>
                  <a:tcPr/>
                </a:tc>
                <a:tc>
                  <a:txBody>
                    <a:bodyPr/>
                    <a:lstStyle/>
                    <a:p>
                      <a:pPr algn="ctr"/>
                      <a:r>
                        <a:rPr lang="en-US" sz="1000" b="0" dirty="0" smtClean="0">
                          <a:latin typeface="メイリオ" panose="020B0604030504040204" pitchFamily="50" charset="-128"/>
                          <a:ea typeface="メイリオ" panose="020B0604030504040204" pitchFamily="50" charset="-128"/>
                          <a:cs typeface="メイリオ" panose="020B0604030504040204" pitchFamily="50" charset="-128"/>
                        </a:rPr>
                        <a:t>HbA1c</a:t>
                      </a:r>
                      <a:endPar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5.6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6. 5</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6.5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6.5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以上かつ未受診</a:t>
                      </a: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6.5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 </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000" b="0" baseline="0" dirty="0" smtClean="0">
                          <a:latin typeface="メイリオ" panose="020B0604030504040204" pitchFamily="50" charset="-128"/>
                          <a:ea typeface="メイリオ" panose="020B0604030504040204" pitchFamily="50" charset="-128"/>
                          <a:cs typeface="メイリオ" panose="020B0604030504040204" pitchFamily="50" charset="-128"/>
                        </a:rPr>
                        <a:t> 未満</a:t>
                      </a: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73182">
                <a:tc rowSpan="2">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腎機能</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sz="1050" b="0" dirty="0" err="1" smtClean="0">
                          <a:latin typeface="メイリオ" panose="020B0604030504040204" pitchFamily="50" charset="-128"/>
                          <a:ea typeface="メイリオ" panose="020B0604030504040204" pitchFamily="50" charset="-128"/>
                          <a:cs typeface="メイリオ" panose="020B0604030504040204" pitchFamily="50" charset="-128"/>
                        </a:rPr>
                        <a:t>eGFR</a:t>
                      </a:r>
                      <a:endParaRPr lang="en-US" sz="105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r"/>
                      <a:endParaRPr lang="ja-JP" altLang="en-US" sz="14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60ml/</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分</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/1.73</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㎡未満</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7"/>
                  </a:ext>
                </a:extLst>
              </a:tr>
              <a:tr h="673182">
                <a:tc vMerge="1">
                  <a:txBody>
                    <a:bodyPr/>
                    <a:lstStyle/>
                    <a:p>
                      <a:pPr algn="ctr"/>
                      <a:endParaRPr lang="ja-JP" altLang="en-US" sz="14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尿蛋白定性</a:t>
                      </a:r>
                      <a:endParaRPr 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hMerge="1">
                  <a:txBody>
                    <a:bodyPr/>
                    <a:lstStyle/>
                    <a:p>
                      <a:pPr algn="r"/>
                      <a:endParaRPr lang="ja-JP" altLang="en-US" sz="14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a:txBody>
                    <a:bodyPr/>
                    <a:lstStyle/>
                    <a:p>
                      <a:pPr algn="r"/>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8"/>
                  </a:ext>
                </a:extLst>
              </a:tr>
              <a:tr h="673182">
                <a:tc gridSpan="2">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摘要</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l"/>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糖代謝と腎機能の</a:t>
                      </a: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いずれにも該当</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indent="0" algn="just">
                        <a:buFont typeface="Wingdings" panose="05000000000000000000" pitchFamily="2" charset="2"/>
                        <a:buNone/>
                      </a:pP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
        <p:nvSpPr>
          <p:cNvPr id="11" name="テキスト ボックス 10"/>
          <p:cNvSpPr txBox="1"/>
          <p:nvPr/>
        </p:nvSpPr>
        <p:spPr>
          <a:xfrm>
            <a:off x="64886" y="501163"/>
            <a:ext cx="9766289" cy="656590"/>
          </a:xfrm>
          <a:prstGeom prst="rect">
            <a:avLst/>
          </a:prstGeom>
          <a:noFill/>
        </p:spPr>
        <p:txBody>
          <a:bodyPr wrap="square" rtlCol="0">
            <a:spAutoFit/>
          </a:bodyPr>
          <a:lstStyle/>
          <a:p>
            <a:pPr marL="285750" indent="-285750" algn="just">
              <a:lnSpc>
                <a:spcPts val="2200"/>
              </a:lnSpc>
              <a:spcBef>
                <a:spcPts val="600"/>
              </a:spcBef>
              <a:buFont typeface="MS Mincho" panose="02020609040205080304" pitchFamily="17" charset="-128"/>
              <a:buChar char="○"/>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株式会社○○○○○○○○○○○と関東ＩＴソフトウェア健康保険組合</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は、特定保健指導の対象者情報の他、下記の生活習慣病重症化予防事業プログラムの対象者情報を共有します。</a:t>
            </a:r>
          </a:p>
        </p:txBody>
      </p:sp>
      <p:sp>
        <p:nvSpPr>
          <p:cNvPr id="12" name="タイトル 1"/>
          <p:cNvSpPr txBox="1">
            <a:spLocks/>
          </p:cNvSpPr>
          <p:nvPr/>
        </p:nvSpPr>
        <p:spPr>
          <a:xfrm>
            <a:off x="8691495" y="16979"/>
            <a:ext cx="1139680" cy="409903"/>
          </a:xfrm>
          <a:prstGeom prst="rect">
            <a:avLst/>
          </a:prstGeom>
          <a:ln>
            <a:solidFill>
              <a:schemeClr val="tx1"/>
            </a:solidFill>
          </a:ln>
        </p:spPr>
        <p:txBody>
          <a:bodyPr vert="horz" lIns="91440" tIns="72000" rIns="91440" bIns="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別添資料</a:t>
            </a: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4558198" y="3762566"/>
            <a:ext cx="585927" cy="218231"/>
          </a:xfrm>
          <a:prstGeom prst="rect">
            <a:avLst/>
          </a:prstGeom>
          <a:solidFill>
            <a:schemeClr val="bg1"/>
          </a:solidFill>
          <a:ln>
            <a:noFill/>
          </a:ln>
        </p:spPr>
        <p:txBody>
          <a:bodyPr wrap="square" bIns="18000" rtlCol="0">
            <a:spAutoFit/>
          </a:bodyPr>
          <a:lstStyle/>
          <a:p>
            <a:pPr algn="ctr"/>
            <a:r>
              <a:rPr lang="ja-JP" altLang="en-US" sz="1000" dirty="0" smtClean="0">
                <a:latin typeface="メイリオ" panose="020B0604030504040204" pitchFamily="50" charset="-128"/>
                <a:ea typeface="メイリオ" panose="020B0604030504040204" pitchFamily="50" charset="-128"/>
              </a:rPr>
              <a:t>また</a:t>
            </a:r>
            <a:r>
              <a:rPr lang="ja-JP" altLang="en-US" sz="1000" dirty="0">
                <a:latin typeface="メイリオ" panose="020B0604030504040204" pitchFamily="50" charset="-128"/>
                <a:ea typeface="メイリオ" panose="020B0604030504040204" pitchFamily="50" charset="-128"/>
              </a:rPr>
              <a:t>は</a:t>
            </a:r>
            <a:endParaRPr kumimoji="1" lang="ja-JP" altLang="en-US" sz="1000" dirty="0">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4558197" y="5101732"/>
            <a:ext cx="585927" cy="218231"/>
          </a:xfrm>
          <a:prstGeom prst="rect">
            <a:avLst/>
          </a:prstGeom>
          <a:solidFill>
            <a:schemeClr val="bg1"/>
          </a:solidFill>
          <a:ln>
            <a:noFill/>
          </a:ln>
        </p:spPr>
        <p:txBody>
          <a:bodyPr wrap="square" bIns="18000" rtlCol="0">
            <a:spAutoFit/>
          </a:bodyPr>
          <a:lstStyle/>
          <a:p>
            <a:pPr algn="ctr"/>
            <a:r>
              <a:rPr lang="ja-JP" altLang="en-US" sz="1000" dirty="0" smtClean="0">
                <a:latin typeface="メイリオ" panose="020B0604030504040204" pitchFamily="50" charset="-128"/>
                <a:ea typeface="メイリオ" panose="020B0604030504040204" pitchFamily="50" charset="-128"/>
              </a:rPr>
              <a:t>また</a:t>
            </a:r>
            <a:r>
              <a:rPr lang="ja-JP" altLang="en-US" sz="1000" dirty="0">
                <a:latin typeface="メイリオ" panose="020B0604030504040204" pitchFamily="50" charset="-128"/>
                <a:ea typeface="メイリオ" panose="020B0604030504040204" pitchFamily="50" charset="-128"/>
              </a:rPr>
              <a:t>は</a:t>
            </a:r>
            <a:endParaRPr kumimoji="1" lang="ja-JP" altLang="en-US"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08580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8691495" y="16979"/>
            <a:ext cx="1139680" cy="409903"/>
          </a:xfrm>
          <a:prstGeom prst="rect">
            <a:avLst/>
          </a:prstGeom>
          <a:ln>
            <a:solidFill>
              <a:schemeClr val="tx1"/>
            </a:solidFill>
          </a:ln>
        </p:spPr>
        <p:txBody>
          <a:bodyPr vert="horz" lIns="91440" tIns="72000" rIns="91440" bIns="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別添資料</a:t>
            </a:r>
            <a:endParaRPr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990185527"/>
              </p:ext>
            </p:extLst>
          </p:nvPr>
        </p:nvGraphicFramePr>
        <p:xfrm>
          <a:off x="180869" y="622798"/>
          <a:ext cx="9566030" cy="5948754"/>
        </p:xfrm>
        <a:graphic>
          <a:graphicData uri="http://schemas.openxmlformats.org/drawingml/2006/table">
            <a:tbl>
              <a:tblPr/>
              <a:tblGrid>
                <a:gridCol w="481510">
                  <a:extLst>
                    <a:ext uri="{9D8B030D-6E8A-4147-A177-3AD203B41FA5}">
                      <a16:colId xmlns:a16="http://schemas.microsoft.com/office/drawing/2014/main" val="20000"/>
                    </a:ext>
                  </a:extLst>
                </a:gridCol>
                <a:gridCol w="953357">
                  <a:extLst>
                    <a:ext uri="{9D8B030D-6E8A-4147-A177-3AD203B41FA5}">
                      <a16:colId xmlns:a16="http://schemas.microsoft.com/office/drawing/2014/main" val="20001"/>
                    </a:ext>
                  </a:extLst>
                </a:gridCol>
                <a:gridCol w="555379">
                  <a:extLst>
                    <a:ext uri="{9D8B030D-6E8A-4147-A177-3AD203B41FA5}">
                      <a16:colId xmlns:a16="http://schemas.microsoft.com/office/drawing/2014/main" val="3204491980"/>
                    </a:ext>
                  </a:extLst>
                </a:gridCol>
                <a:gridCol w="1219830">
                  <a:extLst>
                    <a:ext uri="{9D8B030D-6E8A-4147-A177-3AD203B41FA5}">
                      <a16:colId xmlns:a16="http://schemas.microsoft.com/office/drawing/2014/main" val="20002"/>
                    </a:ext>
                  </a:extLst>
                </a:gridCol>
                <a:gridCol w="1219830">
                  <a:extLst>
                    <a:ext uri="{9D8B030D-6E8A-4147-A177-3AD203B41FA5}">
                      <a16:colId xmlns:a16="http://schemas.microsoft.com/office/drawing/2014/main" val="20003"/>
                    </a:ext>
                  </a:extLst>
                </a:gridCol>
                <a:gridCol w="2568062">
                  <a:extLst>
                    <a:ext uri="{9D8B030D-6E8A-4147-A177-3AD203B41FA5}">
                      <a16:colId xmlns:a16="http://schemas.microsoft.com/office/drawing/2014/main" val="20006"/>
                    </a:ext>
                  </a:extLst>
                </a:gridCol>
                <a:gridCol w="2568062">
                  <a:extLst>
                    <a:ext uri="{9D8B030D-6E8A-4147-A177-3AD203B41FA5}">
                      <a16:colId xmlns:a16="http://schemas.microsoft.com/office/drawing/2014/main" val="20007"/>
                    </a:ext>
                  </a:extLst>
                </a:gridCol>
              </a:tblGrid>
              <a:tr h="669934">
                <a:tc rowSpan="3" gridSpan="3">
                  <a:txBody>
                    <a:bodyPr/>
                    <a:lstStyle/>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健診項目</a:t>
                      </a:r>
                      <a:endParaRPr lang="zh-TW"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特定保健指導</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判定値</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受診勧奨</a:t>
                      </a: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判定値</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生活習慣病重症化予防事業</a:t>
                      </a:r>
                      <a:endParaRPr lang="ja-JP" altLang="en-US" sz="12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dist"/>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669934">
                <a:tc gridSpan="3" vMerge="1">
                  <a:txBody>
                    <a:bodyPr/>
                    <a:lstStyle/>
                    <a:p>
                      <a:pPr algn="ctr"/>
                      <a:endParaRPr lang="zh-TW"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dist"/>
                      <a:endParaRPr lang="ja-JP" altLang="en-US" sz="9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dist"/>
                      <a:endParaRPr lang="ja-JP" altLang="en-US" sz="9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dist"/>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高血圧受診勧奨</a:t>
                      </a:r>
                      <a:endParaRPr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プログラム</a:t>
                      </a:r>
                    </a:p>
                  </a:txBody>
                  <a:tcPr marL="252000" marR="252000"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dist"/>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脂質異常症受診勧奨</a:t>
                      </a:r>
                      <a:endParaRPr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dist"/>
                      <a:r>
                        <a:rPr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プログラム</a:t>
                      </a:r>
                    </a:p>
                  </a:txBody>
                  <a:tcPr marL="252000" marR="252000"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946330">
                <a:tc gridSpan="3" vMerge="1">
                  <a:txBody>
                    <a:bodyPr/>
                    <a:lstStyle/>
                    <a:p>
                      <a:pPr algn="ctr"/>
                      <a:endParaRPr lang="zh-TW"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dist"/>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dist"/>
                      <a:endParaRPr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just"/>
                      <a:r>
                        <a:rPr lang="ja-JP" altLang="en-US" sz="900" b="0" dirty="0" smtClean="0">
                          <a:latin typeface="メイリオ" panose="020B0604030504040204" pitchFamily="50" charset="-128"/>
                          <a:ea typeface="メイリオ" panose="020B0604030504040204" pitchFamily="50" charset="-128"/>
                          <a:cs typeface="メイリオ" panose="020B0604030504040204" pitchFamily="50" charset="-128"/>
                        </a:rPr>
                        <a:t>高血圧症が強く疑われる方のうち、医師の管理下にあることが望まれる方について、受診勧奨を実施します。</a:t>
                      </a:r>
                      <a:endParaRPr lang="en-US" altLang="ja-JP" sz="9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en-US" sz="900" b="0" dirty="0" smtClean="0">
                          <a:latin typeface="メイリオ" panose="020B0604030504040204" pitchFamily="50" charset="-128"/>
                          <a:ea typeface="メイリオ" panose="020B0604030504040204" pitchFamily="50" charset="-128"/>
                          <a:cs typeface="メイリオ" panose="020B0604030504040204" pitchFamily="50" charset="-128"/>
                        </a:rPr>
                        <a:t>脂質異常症が強く疑われる方のうち、医師の管理下にあることが望まれる方について、受診勧奨を実施します。</a:t>
                      </a: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2"/>
                  </a:ext>
                </a:extLst>
              </a:tr>
              <a:tr h="669934">
                <a:tc rowSpan="2">
                  <a:txBody>
                    <a:bodyPr/>
                    <a:lstStyle/>
                    <a:p>
                      <a:pPr algn="ctr"/>
                      <a:r>
                        <a:rPr lang="ja-JP" altLang="en-US" sz="1000" b="0" dirty="0">
                          <a:latin typeface="メイリオ" panose="020B0604030504040204" pitchFamily="50" charset="-128"/>
                          <a:ea typeface="メイリオ" panose="020B0604030504040204" pitchFamily="50" charset="-128"/>
                          <a:cs typeface="メイリオ" panose="020B0604030504040204" pitchFamily="50" charset="-128"/>
                        </a:rPr>
                        <a:t>血圧</a:t>
                      </a:r>
                    </a:p>
                  </a:txBody>
                  <a:tcPr marL="85396" marR="85396" marT="7200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収縮期</a:t>
                      </a:r>
                      <a:endPar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zh-TW" sz="1000" b="0" dirty="0">
                          <a:latin typeface="メイリオ" panose="020B0604030504040204" pitchFamily="50" charset="-128"/>
                          <a:ea typeface="メイリオ" panose="020B0604030504040204" pitchFamily="50" charset="-128"/>
                          <a:cs typeface="メイリオ" panose="020B0604030504040204" pitchFamily="50" charset="-128"/>
                        </a:rPr>
                        <a:t>mmHg</a:t>
                      </a:r>
                      <a:r>
                        <a:rPr lang="zh-TW" altLang="en-US" sz="1000" b="0" dirty="0">
                          <a:latin typeface="メイリオ" panose="020B0604030504040204" pitchFamily="50" charset="-128"/>
                          <a:ea typeface="メイリオ" panose="020B0604030504040204" pitchFamily="50" charset="-128"/>
                          <a:cs typeface="メイリオ" panose="020B0604030504040204" pitchFamily="50" charset="-128"/>
                        </a:rPr>
                        <a:t>）</a:t>
                      </a: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130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　</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140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160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以上かつ未受診</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3"/>
                  </a:ext>
                </a:extLst>
              </a:tr>
              <a:tr h="669934">
                <a:tc vMerge="1">
                  <a:txBody>
                    <a:bodyPr/>
                    <a:lstStyle/>
                    <a:p>
                      <a:endParaRPr kumimoji="1" lang="ja-JP" altLang="en-US"/>
                    </a:p>
                  </a:txBody>
                  <a:tcPr/>
                </a:tc>
                <a:tc gridSpan="2">
                  <a:txBody>
                    <a:bodyPr/>
                    <a:lstStyle/>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拡張期</a:t>
                      </a:r>
                      <a:endPar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zh-TW" sz="1000" b="0" dirty="0">
                          <a:latin typeface="メイリオ" panose="020B0604030504040204" pitchFamily="50" charset="-128"/>
                          <a:ea typeface="メイリオ" panose="020B0604030504040204" pitchFamily="50" charset="-128"/>
                          <a:cs typeface="メイリオ" panose="020B0604030504040204" pitchFamily="50" charset="-128"/>
                        </a:rPr>
                        <a:t>mmHg</a:t>
                      </a:r>
                      <a:r>
                        <a:rPr lang="zh-TW" altLang="en-US" sz="1000" b="0" dirty="0">
                          <a:latin typeface="メイリオ" panose="020B0604030504040204" pitchFamily="50" charset="-128"/>
                          <a:ea typeface="メイリオ" panose="020B0604030504040204" pitchFamily="50" charset="-128"/>
                          <a:cs typeface="メイリオ" panose="020B0604030504040204" pitchFamily="50" charset="-128"/>
                        </a:rPr>
                        <a:t>）</a:t>
                      </a: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85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90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100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以上かつ未受診</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4"/>
                  </a:ext>
                </a:extLst>
              </a:tr>
              <a:tr h="504000">
                <a:tc rowSpan="3">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脂質代謝</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中性脂肪</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(mg/dl)</a:t>
                      </a:r>
                      <a:endPar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空腹時</a:t>
                      </a:r>
                      <a:endPar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150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　</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300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rowSpan="2">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rowSpan="2">
                  <a:txBody>
                    <a:bodyPr/>
                    <a:lstStyle/>
                    <a:p>
                      <a:pPr algn="ct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500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以上かつ未受診</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478820">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随時</a:t>
                      </a:r>
                      <a:endParaRPr lang="zh-TW" altLang="en-US"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175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300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vMerge="1">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0560606"/>
                  </a:ext>
                </a:extLst>
              </a:tr>
              <a:tr h="669934">
                <a:tc vMerge="1">
                  <a:txBody>
                    <a:bodyPr/>
                    <a:lstStyle/>
                    <a:p>
                      <a:pPr algn="ct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vert="eaVert"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LDL</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コレステロール</a:t>
                      </a: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(mg/dl)</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120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140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r>
                        <a:rPr lang="en-US" altLang="ja-JP" sz="1000" b="0" dirty="0" smtClean="0">
                          <a:latin typeface="メイリオ" panose="020B0604030504040204" pitchFamily="50" charset="-128"/>
                          <a:ea typeface="メイリオ" panose="020B0604030504040204" pitchFamily="50" charset="-128"/>
                          <a:cs typeface="メイリオ" panose="020B0604030504040204" pitchFamily="50" charset="-128"/>
                        </a:rPr>
                        <a:t>180 </a:t>
                      </a: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以上かつ未受診</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69934">
                <a:tc gridSpan="3">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摘要</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l"/>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収縮・拡張期いずれかでも該当</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indent="0" algn="ctr">
                        <a:buFont typeface="Wingdings" panose="05000000000000000000" pitchFamily="2" charset="2"/>
                        <a:buNone/>
                      </a:pPr>
                      <a:r>
                        <a:rPr lang="ja-JP" altLang="en-US" sz="1000" b="0" dirty="0" smtClean="0">
                          <a:latin typeface="メイリオ" panose="020B0604030504040204" pitchFamily="50" charset="-128"/>
                          <a:ea typeface="メイリオ" panose="020B0604030504040204" pitchFamily="50" charset="-128"/>
                          <a:cs typeface="メイリオ" panose="020B0604030504040204" pitchFamily="50" charset="-128"/>
                        </a:rPr>
                        <a:t>２項目のうち、いずれかでも該当</a:t>
                      </a:r>
                      <a:endParaRPr lang="ja-JP" altLang="en-US" sz="1000" b="0" dirty="0">
                        <a:latin typeface="メイリオ" panose="020B0604030504040204" pitchFamily="50" charset="-128"/>
                        <a:ea typeface="メイリオ" panose="020B0604030504040204" pitchFamily="50" charset="-128"/>
                        <a:cs typeface="メイリオ" panose="020B0604030504040204" pitchFamily="50" charset="-128"/>
                      </a:endParaRPr>
                    </a:p>
                  </a:txBody>
                  <a:tcPr marL="85396" marR="85396"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8161657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2608</TotalTime>
  <Words>1554</Words>
  <Application>Microsoft Office PowerPoint</Application>
  <PresentationFormat>A4 210 x 297 mm</PresentationFormat>
  <Paragraphs>129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ＭＳ Ｐゴシック</vt:lpstr>
      <vt:lpstr>MS Mincho</vt:lpstr>
      <vt:lpstr>メイリオ</vt:lpstr>
      <vt:lpstr>Arial</vt:lpstr>
      <vt:lpstr>Broadway</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コラボヘルス推進のお知らせ</dc:title>
  <cp:lastModifiedBy>大城 由貴</cp:lastModifiedBy>
  <cp:revision>11</cp:revision>
  <cp:lastPrinted>2017-11-28T04:58:39Z</cp:lastPrinted>
  <dcterms:created xsi:type="dcterms:W3CDTF">2017-07-28T05:03:56Z</dcterms:created>
  <dcterms:modified xsi:type="dcterms:W3CDTF">2024-12-27T01:27:14Z</dcterms:modified>
</cp:coreProperties>
</file>